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Rubik" charset="1" panose="00000000000000000000"/>
      <p:regular r:id="rId24"/>
    </p:embeddedFont>
    <p:embeddedFont>
      <p:font typeface="Poppins" charset="1" panose="00000500000000000000"/>
      <p:regular r:id="rId25"/>
    </p:embeddedFont>
    <p:embeddedFont>
      <p:font typeface="Poppins Bold" charset="1" panose="00000800000000000000"/>
      <p:regular r:id="rId26"/>
    </p:embeddedFont>
    <p:embeddedFont>
      <p:font typeface="Poppins Medium" charset="1" panose="00000600000000000000"/>
      <p:regular r:id="rId27"/>
    </p:embeddedFont>
    <p:embeddedFont>
      <p:font typeface="Composite Bold" charset="1" panose="01000503000000020003"/>
      <p:regular r:id="rId28"/>
    </p:embeddedFont>
    <p:embeddedFont>
      <p:font typeface="Open Sans" charset="1" panose="020B0606030504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https://console.cloud.google.com/bigquery?sq=86934796977:d48738cf9c8346dd96932f9328e22bea"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7.png" Type="http://schemas.openxmlformats.org/officeDocument/2006/relationships/image"/><Relationship Id="rId5" Target="https://lookerstudio.google.com/reporting/4585ab2b-4cfa-43d2-a468-a7d36bd79d7b"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instagram.com/wulannwdyt?utm_source=ig_web_button_share_sheet&amp;igsh=ZDNlZDc0MzIxNw==" TargetMode="External" Type="http://schemas.openxmlformats.org/officeDocument/2006/relationships/hyperlink"/><Relationship Id="rId11" Target="https://www.linkedin.com/in/wulannurwidyawati/" TargetMode="External" Type="http://schemas.openxmlformats.org/officeDocument/2006/relationships/hyperlink"/><Relationship Id="rId12" Target="https://github.com/wulannw"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https://console.cloud.google.com/bigquery?sq=86934796977:2ab8f7dc73784ccc97f6e30813a7b217"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5400000">
            <a:off x="8496053" y="192064"/>
            <a:ext cx="1295895" cy="19428367"/>
            <a:chOff x="0" y="0"/>
            <a:chExt cx="341306" cy="5116936"/>
          </a:xfrm>
        </p:grpSpPr>
        <p:sp>
          <p:nvSpPr>
            <p:cNvPr name="Freeform 4" id="4"/>
            <p:cNvSpPr/>
            <p:nvPr/>
          </p:nvSpPr>
          <p:spPr>
            <a:xfrm flipH="false" flipV="false" rot="0">
              <a:off x="0" y="0"/>
              <a:ext cx="341306" cy="5116936"/>
            </a:xfrm>
            <a:custGeom>
              <a:avLst/>
              <a:gdLst/>
              <a:ahLst/>
              <a:cxnLst/>
              <a:rect r="r" b="b" t="t" l="l"/>
              <a:pathLst>
                <a:path h="5116936" w="341306">
                  <a:moveTo>
                    <a:pt x="0" y="0"/>
                  </a:moveTo>
                  <a:lnTo>
                    <a:pt x="341306" y="0"/>
                  </a:lnTo>
                  <a:lnTo>
                    <a:pt x="341306" y="5116936"/>
                  </a:lnTo>
                  <a:lnTo>
                    <a:pt x="0" y="5116936"/>
                  </a:lnTo>
                  <a:close/>
                </a:path>
              </a:pathLst>
            </a:custGeom>
            <a:gradFill rotWithShape="true">
              <a:gsLst>
                <a:gs pos="0">
                  <a:srgbClr val="001627">
                    <a:alpha val="0"/>
                  </a:srgbClr>
                </a:gs>
                <a:gs pos="100000">
                  <a:srgbClr val="0B4972">
                    <a:alpha val="100000"/>
                  </a:srgbClr>
                </a:gs>
              </a:gsLst>
              <a:lin ang="5400000"/>
            </a:gradFill>
          </p:spPr>
        </p:sp>
        <p:sp>
          <p:nvSpPr>
            <p:cNvPr name="TextBox 5" id="5"/>
            <p:cNvSpPr txBox="true"/>
            <p:nvPr/>
          </p:nvSpPr>
          <p:spPr>
            <a:xfrm>
              <a:off x="0" y="-66675"/>
              <a:ext cx="341306" cy="5183611"/>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699600" y="373000"/>
            <a:ext cx="1695760" cy="655700"/>
          </a:xfrm>
          <a:custGeom>
            <a:avLst/>
            <a:gdLst/>
            <a:ahLst/>
            <a:cxnLst/>
            <a:rect r="r" b="b" t="t" l="l"/>
            <a:pathLst>
              <a:path h="655700" w="1695760">
                <a:moveTo>
                  <a:pt x="0" y="0"/>
                </a:moveTo>
                <a:lnTo>
                  <a:pt x="1695760" y="0"/>
                </a:lnTo>
                <a:lnTo>
                  <a:pt x="1695760" y="655700"/>
                </a:lnTo>
                <a:lnTo>
                  <a:pt x="0" y="655700"/>
                </a:lnTo>
                <a:lnTo>
                  <a:pt x="0" y="0"/>
                </a:lnTo>
                <a:close/>
              </a:path>
            </a:pathLst>
          </a:custGeom>
          <a:blipFill>
            <a:blip r:embed="rId3"/>
            <a:stretch>
              <a:fillRect l="0" t="0" r="0" b="-194"/>
            </a:stretch>
          </a:blipFill>
        </p:spPr>
      </p:sp>
      <p:grpSp>
        <p:nvGrpSpPr>
          <p:cNvPr name="Group 7" id="7"/>
          <p:cNvGrpSpPr/>
          <p:nvPr/>
        </p:nvGrpSpPr>
        <p:grpSpPr>
          <a:xfrm rot="0">
            <a:off x="2210269" y="266042"/>
            <a:ext cx="878693" cy="922065"/>
            <a:chOff x="0" y="0"/>
            <a:chExt cx="1220800" cy="1281058"/>
          </a:xfrm>
        </p:grpSpPr>
        <p:sp>
          <p:nvSpPr>
            <p:cNvPr name="Freeform 8" id="8"/>
            <p:cNvSpPr/>
            <p:nvPr/>
          </p:nvSpPr>
          <p:spPr>
            <a:xfrm flipH="false" flipV="false" rot="0">
              <a:off x="0" y="0"/>
              <a:ext cx="1220800" cy="1281058"/>
            </a:xfrm>
            <a:custGeom>
              <a:avLst/>
              <a:gdLst/>
              <a:ahLst/>
              <a:cxnLst/>
              <a:rect r="r" b="b" t="t" l="l"/>
              <a:pathLst>
                <a:path h="1281058" w="1220800">
                  <a:moveTo>
                    <a:pt x="0" y="0"/>
                  </a:moveTo>
                  <a:lnTo>
                    <a:pt x="1220800" y="0"/>
                  </a:lnTo>
                  <a:lnTo>
                    <a:pt x="1220800" y="1281058"/>
                  </a:lnTo>
                  <a:lnTo>
                    <a:pt x="0" y="1281058"/>
                  </a:lnTo>
                  <a:close/>
                </a:path>
              </a:pathLst>
            </a:custGeom>
            <a:solidFill>
              <a:srgbClr val="000000">
                <a:alpha val="0"/>
              </a:srgbClr>
            </a:solidFill>
          </p:spPr>
        </p:sp>
        <p:sp>
          <p:nvSpPr>
            <p:cNvPr name="TextBox 9" id="9"/>
            <p:cNvSpPr txBox="true"/>
            <p:nvPr/>
          </p:nvSpPr>
          <p:spPr>
            <a:xfrm>
              <a:off x="0" y="-9525"/>
              <a:ext cx="1220800" cy="1290583"/>
            </a:xfrm>
            <a:prstGeom prst="rect">
              <a:avLst/>
            </a:prstGeom>
          </p:spPr>
          <p:txBody>
            <a:bodyPr anchor="t" rtlCol="false" tIns="0" lIns="0" bIns="0" rIns="0"/>
            <a:lstStyle/>
            <a:p>
              <a:pPr algn="ctr">
                <a:lnSpc>
                  <a:spcPts val="5759"/>
                </a:lnSpc>
              </a:pPr>
              <a:r>
                <a:rPr lang="en-US" sz="4800">
                  <a:solidFill>
                    <a:srgbClr val="FFFFFF"/>
                  </a:solidFill>
                  <a:latin typeface="Rubik"/>
                  <a:ea typeface="Rubik"/>
                  <a:cs typeface="Rubik"/>
                  <a:sym typeface="Rubik"/>
                </a:rPr>
                <a:t>X</a:t>
              </a:r>
            </a:p>
          </p:txBody>
        </p:sp>
      </p:grpSp>
      <p:sp>
        <p:nvSpPr>
          <p:cNvPr name="Freeform 10" id="10"/>
          <p:cNvSpPr/>
          <p:nvPr/>
        </p:nvSpPr>
        <p:spPr>
          <a:xfrm flipH="false" flipV="false" rot="0">
            <a:off x="3088962" y="438334"/>
            <a:ext cx="1727889" cy="525033"/>
          </a:xfrm>
          <a:custGeom>
            <a:avLst/>
            <a:gdLst/>
            <a:ahLst/>
            <a:cxnLst/>
            <a:rect r="r" b="b" t="t" l="l"/>
            <a:pathLst>
              <a:path h="525033" w="1727889">
                <a:moveTo>
                  <a:pt x="0" y="0"/>
                </a:moveTo>
                <a:lnTo>
                  <a:pt x="1727889" y="0"/>
                </a:lnTo>
                <a:lnTo>
                  <a:pt x="1727889" y="525032"/>
                </a:lnTo>
                <a:lnTo>
                  <a:pt x="0" y="525032"/>
                </a:lnTo>
                <a:lnTo>
                  <a:pt x="0" y="0"/>
                </a:lnTo>
                <a:close/>
              </a:path>
            </a:pathLst>
          </a:custGeom>
          <a:blipFill>
            <a:blip r:embed="rId4"/>
            <a:stretch>
              <a:fillRect l="-14728" t="-70149" r="-14617" b="-69826"/>
            </a:stretch>
          </a:blipFill>
        </p:spPr>
      </p:sp>
      <p:sp>
        <p:nvSpPr>
          <p:cNvPr name="TextBox 11" id="11"/>
          <p:cNvSpPr txBox="true"/>
          <p:nvPr/>
        </p:nvSpPr>
        <p:spPr>
          <a:xfrm rot="0">
            <a:off x="4927861" y="3845732"/>
            <a:ext cx="7589951" cy="7175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Poppins"/>
                <a:ea typeface="Poppins"/>
                <a:cs typeface="Poppins"/>
                <a:sym typeface="Poppins"/>
              </a:rPr>
              <a:t>Final Project</a:t>
            </a:r>
          </a:p>
        </p:txBody>
      </p:sp>
      <p:sp>
        <p:nvSpPr>
          <p:cNvPr name="TextBox 12" id="12"/>
          <p:cNvSpPr txBox="true"/>
          <p:nvPr/>
        </p:nvSpPr>
        <p:spPr>
          <a:xfrm rot="0">
            <a:off x="1415721" y="4605206"/>
            <a:ext cx="15456558" cy="1293495"/>
          </a:xfrm>
          <a:prstGeom prst="rect">
            <a:avLst/>
          </a:prstGeom>
        </p:spPr>
        <p:txBody>
          <a:bodyPr anchor="t" rtlCol="false" tIns="0" lIns="0" bIns="0" rIns="0">
            <a:spAutoFit/>
          </a:bodyPr>
          <a:lstStyle/>
          <a:p>
            <a:pPr algn="ctr">
              <a:lnSpc>
                <a:spcPts val="10080"/>
              </a:lnSpc>
              <a:spcBef>
                <a:spcPct val="0"/>
              </a:spcBef>
            </a:pPr>
            <a:r>
              <a:rPr lang="en-US" sz="7200">
                <a:solidFill>
                  <a:srgbClr val="FFFFFF"/>
                </a:solidFill>
                <a:latin typeface="Poppins"/>
                <a:ea typeface="Poppins"/>
                <a:cs typeface="Poppins"/>
                <a:sym typeface="Poppins"/>
              </a:rPr>
              <a:t>Business Intelligence Analyst</a:t>
            </a:r>
          </a:p>
        </p:txBody>
      </p:sp>
      <p:sp>
        <p:nvSpPr>
          <p:cNvPr name="TextBox 13" id="13"/>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4" id="14"/>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15" id="15"/>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6" id="16"/>
          <p:cNvSpPr txBox="true"/>
          <p:nvPr/>
        </p:nvSpPr>
        <p:spPr>
          <a:xfrm rot="0">
            <a:off x="614791" y="9458325"/>
            <a:ext cx="5576517" cy="542903"/>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Poppins"/>
                <a:ea typeface="Poppins"/>
                <a:cs typeface="Poppins"/>
                <a:sym typeface="Poppins"/>
              </a:rPr>
              <a:t>Virtual Internship Experience</a:t>
            </a:r>
          </a:p>
        </p:txBody>
      </p:sp>
      <p:sp>
        <p:nvSpPr>
          <p:cNvPr name="TextBox 17" id="17"/>
          <p:cNvSpPr txBox="true"/>
          <p:nvPr/>
        </p:nvSpPr>
        <p:spPr>
          <a:xfrm rot="0">
            <a:off x="15581207" y="9458325"/>
            <a:ext cx="1678093" cy="542925"/>
          </a:xfrm>
          <a:prstGeom prst="rect">
            <a:avLst/>
          </a:prstGeom>
        </p:spPr>
        <p:txBody>
          <a:bodyPr anchor="t" rtlCol="false" tIns="0" lIns="0" bIns="0" rIns="0">
            <a:spAutoFit/>
          </a:bodyPr>
          <a:lstStyle/>
          <a:p>
            <a:pPr algn="r">
              <a:lnSpc>
                <a:spcPts val="4200"/>
              </a:lnSpc>
              <a:spcBef>
                <a:spcPct val="0"/>
              </a:spcBef>
            </a:pPr>
            <a:r>
              <a:rPr lang="en-US" sz="3000">
                <a:solidFill>
                  <a:srgbClr val="FFFFFF"/>
                </a:solidFill>
                <a:latin typeface="Poppins"/>
                <a:ea typeface="Poppins"/>
                <a:cs typeface="Poppins"/>
                <a:sym typeface="Poppins"/>
              </a:rPr>
              <a:t>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2142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010930"/>
            <a:ext cx="17714041" cy="7404108"/>
          </a:xfrm>
          <a:custGeom>
            <a:avLst/>
            <a:gdLst/>
            <a:ahLst/>
            <a:cxnLst/>
            <a:rect r="r" b="b" t="t" l="l"/>
            <a:pathLst>
              <a:path h="7404108" w="17714041">
                <a:moveTo>
                  <a:pt x="0" y="0"/>
                </a:moveTo>
                <a:lnTo>
                  <a:pt x="17714041" y="0"/>
                </a:lnTo>
                <a:lnTo>
                  <a:pt x="17714041" y="7404108"/>
                </a:lnTo>
                <a:lnTo>
                  <a:pt x="0" y="7404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51675" y="-237050"/>
            <a:ext cx="1380375" cy="10755900"/>
            <a:chOff x="0" y="0"/>
            <a:chExt cx="363555" cy="2832830"/>
          </a:xfrm>
        </p:grpSpPr>
        <p:sp>
          <p:nvSpPr>
            <p:cNvPr name="Freeform 4" id="4"/>
            <p:cNvSpPr/>
            <p:nvPr/>
          </p:nvSpPr>
          <p:spPr>
            <a:xfrm flipH="false" flipV="false" rot="0">
              <a:off x="0" y="0"/>
              <a:ext cx="363555" cy="2832830"/>
            </a:xfrm>
            <a:custGeom>
              <a:avLst/>
              <a:gdLst/>
              <a:ahLst/>
              <a:cxnLst/>
              <a:rect r="r" b="b" t="t" l="l"/>
              <a:pathLst>
                <a:path h="2832830" w="363555">
                  <a:moveTo>
                    <a:pt x="0" y="0"/>
                  </a:moveTo>
                  <a:lnTo>
                    <a:pt x="363555" y="0"/>
                  </a:lnTo>
                  <a:lnTo>
                    <a:pt x="363555" y="2832830"/>
                  </a:lnTo>
                  <a:lnTo>
                    <a:pt x="0" y="2832830"/>
                  </a:lnTo>
                  <a:close/>
                </a:path>
              </a:pathLst>
            </a:custGeom>
            <a:gradFill rotWithShape="true">
              <a:gsLst>
                <a:gs pos="0">
                  <a:srgbClr val="001627">
                    <a:alpha val="0"/>
                  </a:srgbClr>
                </a:gs>
                <a:gs pos="100000">
                  <a:srgbClr val="0B4972">
                    <a:alpha val="100000"/>
                  </a:srgbClr>
                </a:gs>
              </a:gsLst>
              <a:lin ang="5400000"/>
            </a:gradFill>
          </p:spPr>
        </p:sp>
        <p:sp>
          <p:nvSpPr>
            <p:cNvPr name="TextBox 5" id="5"/>
            <p:cNvSpPr txBox="true"/>
            <p:nvPr/>
          </p:nvSpPr>
          <p:spPr>
            <a:xfrm>
              <a:off x="0" y="-66675"/>
              <a:ext cx="363555" cy="2899505"/>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5400000">
            <a:off x="-3664240" y="5314550"/>
            <a:ext cx="8231449" cy="48387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Poppins"/>
                <a:ea typeface="Poppins"/>
                <a:cs typeface="Poppins"/>
                <a:sym typeface="Poppins"/>
              </a:rPr>
              <a:t>Challange 2 : Determine the Relationship Table</a:t>
            </a:r>
          </a:p>
        </p:txBody>
      </p:sp>
      <p:sp>
        <p:nvSpPr>
          <p:cNvPr name="TextBox 7" id="7"/>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8" id="8"/>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9" id="9"/>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0" id="10"/>
          <p:cNvSpPr txBox="true"/>
          <p:nvPr/>
        </p:nvSpPr>
        <p:spPr>
          <a:xfrm rot="0">
            <a:off x="1173041" y="1694992"/>
            <a:ext cx="7437625" cy="2130425"/>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FFFFFF"/>
                </a:solidFill>
                <a:latin typeface="Poppins"/>
                <a:ea typeface="Poppins"/>
                <a:cs typeface="Poppins"/>
                <a:sym typeface="Poppins"/>
              </a:rPr>
              <a:t>Table relationships refer to the connections between tables established by linking a primary key field to a field with the same name in another table, which is commonly referred to as a foreign key. A foreign key is a field that is not a primary key but serves as the primary key in another table.</a:t>
            </a:r>
          </a:p>
        </p:txBody>
      </p:sp>
      <p:grpSp>
        <p:nvGrpSpPr>
          <p:cNvPr name="Group 11" id="11"/>
          <p:cNvGrpSpPr/>
          <p:nvPr/>
        </p:nvGrpSpPr>
        <p:grpSpPr>
          <a:xfrm rot="0">
            <a:off x="8937189" y="1761667"/>
            <a:ext cx="8600704" cy="3872009"/>
            <a:chOff x="0" y="0"/>
            <a:chExt cx="2869014" cy="1291621"/>
          </a:xfrm>
        </p:grpSpPr>
        <p:sp>
          <p:nvSpPr>
            <p:cNvPr name="Freeform 12" id="12"/>
            <p:cNvSpPr/>
            <p:nvPr/>
          </p:nvSpPr>
          <p:spPr>
            <a:xfrm flipH="false" flipV="false" rot="0">
              <a:off x="0" y="0"/>
              <a:ext cx="2869014" cy="1291621"/>
            </a:xfrm>
            <a:custGeom>
              <a:avLst/>
              <a:gdLst/>
              <a:ahLst/>
              <a:cxnLst/>
              <a:rect r="r" b="b" t="t" l="l"/>
              <a:pathLst>
                <a:path h="1291621" w="2869014">
                  <a:moveTo>
                    <a:pt x="19803" y="0"/>
                  </a:moveTo>
                  <a:lnTo>
                    <a:pt x="2849211" y="0"/>
                  </a:lnTo>
                  <a:cubicBezTo>
                    <a:pt x="2854463" y="0"/>
                    <a:pt x="2859500" y="2086"/>
                    <a:pt x="2863214" y="5800"/>
                  </a:cubicBezTo>
                  <a:cubicBezTo>
                    <a:pt x="2866927" y="9514"/>
                    <a:pt x="2869014" y="14551"/>
                    <a:pt x="2869014" y="19803"/>
                  </a:cubicBezTo>
                  <a:lnTo>
                    <a:pt x="2869014" y="1271818"/>
                  </a:lnTo>
                  <a:cubicBezTo>
                    <a:pt x="2869014" y="1277070"/>
                    <a:pt x="2866927" y="1282107"/>
                    <a:pt x="2863214" y="1285821"/>
                  </a:cubicBezTo>
                  <a:cubicBezTo>
                    <a:pt x="2859500" y="1289534"/>
                    <a:pt x="2854463" y="1291621"/>
                    <a:pt x="2849211" y="1291621"/>
                  </a:cubicBezTo>
                  <a:lnTo>
                    <a:pt x="19803" y="1291621"/>
                  </a:lnTo>
                  <a:cubicBezTo>
                    <a:pt x="14551" y="1291621"/>
                    <a:pt x="9514" y="1289534"/>
                    <a:pt x="5800" y="1285821"/>
                  </a:cubicBezTo>
                  <a:cubicBezTo>
                    <a:pt x="2086" y="1282107"/>
                    <a:pt x="0" y="1277070"/>
                    <a:pt x="0" y="1271818"/>
                  </a:cubicBezTo>
                  <a:lnTo>
                    <a:pt x="0" y="19803"/>
                  </a:lnTo>
                  <a:cubicBezTo>
                    <a:pt x="0" y="14551"/>
                    <a:pt x="2086" y="9514"/>
                    <a:pt x="5800" y="5800"/>
                  </a:cubicBezTo>
                  <a:cubicBezTo>
                    <a:pt x="9514" y="2086"/>
                    <a:pt x="14551" y="0"/>
                    <a:pt x="19803"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13" id="13"/>
            <p:cNvSpPr txBox="true"/>
            <p:nvPr/>
          </p:nvSpPr>
          <p:spPr>
            <a:xfrm>
              <a:off x="0" y="-66675"/>
              <a:ext cx="2869014" cy="1358296"/>
            </a:xfrm>
            <a:prstGeom prst="rect">
              <a:avLst/>
            </a:prstGeom>
          </p:spPr>
          <p:txBody>
            <a:bodyPr anchor="ctr" rtlCol="false" tIns="40109" lIns="40109" bIns="40109" rIns="40109"/>
            <a:lstStyle/>
            <a:p>
              <a:pPr algn="ctr">
                <a:lnSpc>
                  <a:spcPts val="2800"/>
                </a:lnSpc>
              </a:pPr>
            </a:p>
          </p:txBody>
        </p:sp>
      </p:grpSp>
      <p:sp>
        <p:nvSpPr>
          <p:cNvPr name="Freeform 14" id="14"/>
          <p:cNvSpPr/>
          <p:nvPr/>
        </p:nvSpPr>
        <p:spPr>
          <a:xfrm flipH="false" flipV="false" rot="0">
            <a:off x="9079928" y="2147375"/>
            <a:ext cx="8315225" cy="3100592"/>
          </a:xfrm>
          <a:custGeom>
            <a:avLst/>
            <a:gdLst/>
            <a:ahLst/>
            <a:cxnLst/>
            <a:rect r="r" b="b" t="t" l="l"/>
            <a:pathLst>
              <a:path h="3100592" w="8315225">
                <a:moveTo>
                  <a:pt x="0" y="0"/>
                </a:moveTo>
                <a:lnTo>
                  <a:pt x="8315226" y="0"/>
                </a:lnTo>
                <a:lnTo>
                  <a:pt x="8315226" y="3100593"/>
                </a:lnTo>
                <a:lnTo>
                  <a:pt x="0" y="3100593"/>
                </a:lnTo>
                <a:lnTo>
                  <a:pt x="0" y="0"/>
                </a:lnTo>
                <a:close/>
              </a:path>
            </a:pathLst>
          </a:custGeom>
          <a:blipFill>
            <a:blip r:embed="rId4"/>
            <a:stretch>
              <a:fillRect l="0" t="0" r="0" b="0"/>
            </a:stretch>
          </a:blipFill>
        </p:spPr>
      </p:sp>
      <p:sp>
        <p:nvSpPr>
          <p:cNvPr name="TextBox 15" id="15"/>
          <p:cNvSpPr txBox="true"/>
          <p:nvPr/>
        </p:nvSpPr>
        <p:spPr>
          <a:xfrm rot="0">
            <a:off x="1173041" y="4000417"/>
            <a:ext cx="7293283" cy="3009265"/>
          </a:xfrm>
          <a:prstGeom prst="rect">
            <a:avLst/>
          </a:prstGeom>
        </p:spPr>
        <p:txBody>
          <a:bodyPr anchor="t" rtlCol="false" tIns="0" lIns="0" bIns="0" rIns="0">
            <a:spAutoFit/>
          </a:bodyPr>
          <a:lstStyle/>
          <a:p>
            <a:pPr algn="just" marL="410213" indent="-205106" lvl="1">
              <a:lnSpc>
                <a:spcPts val="2660"/>
              </a:lnSpc>
              <a:buFont typeface="Arial"/>
              <a:buChar char="•"/>
            </a:pPr>
            <a:r>
              <a:rPr lang="en-US" sz="1900">
                <a:solidFill>
                  <a:srgbClr val="FFFFFF"/>
                </a:solidFill>
                <a:latin typeface="Poppins"/>
                <a:ea typeface="Poppins"/>
                <a:cs typeface="Poppins"/>
                <a:sym typeface="Poppins"/>
              </a:rPr>
              <a:t>The Customers table has a one-to-many relationship with the Orders table, using the key pair: </a:t>
            </a:r>
            <a:r>
              <a:rPr lang="en-US" b="true" sz="1900">
                <a:solidFill>
                  <a:srgbClr val="2D8BBA"/>
                </a:solidFill>
                <a:latin typeface="Poppins Bold"/>
                <a:ea typeface="Poppins Bold"/>
                <a:cs typeface="Poppins Bold"/>
                <a:sym typeface="Poppins Bold"/>
              </a:rPr>
              <a:t>Customers.CustomerID = Orders.CustomerID</a:t>
            </a:r>
            <a:r>
              <a:rPr lang="en-US" b="true" sz="1900">
                <a:solidFill>
                  <a:srgbClr val="FFFFFF"/>
                </a:solidFill>
                <a:latin typeface="Poppins Bold"/>
                <a:ea typeface="Poppins Bold"/>
                <a:cs typeface="Poppins Bold"/>
                <a:sym typeface="Poppins Bold"/>
              </a:rPr>
              <a:t>.</a:t>
            </a:r>
          </a:p>
          <a:p>
            <a:pPr algn="just" marL="410213" indent="-205106" lvl="1">
              <a:lnSpc>
                <a:spcPts val="2660"/>
              </a:lnSpc>
              <a:buFont typeface="Arial"/>
              <a:buChar char="•"/>
            </a:pPr>
            <a:r>
              <a:rPr lang="en-US" sz="1900">
                <a:solidFill>
                  <a:srgbClr val="FFFFFF"/>
                </a:solidFill>
                <a:latin typeface="Poppins"/>
                <a:ea typeface="Poppins"/>
                <a:cs typeface="Poppins"/>
                <a:sym typeface="Poppins"/>
              </a:rPr>
              <a:t>The Orders table has a many-to-many relationship with the Products table, using the key pair: </a:t>
            </a:r>
            <a:r>
              <a:rPr lang="en-US" b="true" sz="1900">
                <a:solidFill>
                  <a:srgbClr val="2D8BBA"/>
                </a:solidFill>
                <a:latin typeface="Poppins Bold"/>
                <a:ea typeface="Poppins Bold"/>
                <a:cs typeface="Poppins Bold"/>
                <a:sym typeface="Poppins Bold"/>
              </a:rPr>
              <a:t>Orders.ProdNumber = Products.ProdNumber</a:t>
            </a:r>
            <a:r>
              <a:rPr lang="en-US" b="true" sz="1900">
                <a:solidFill>
                  <a:srgbClr val="FFFFFF"/>
                </a:solidFill>
                <a:latin typeface="Poppins Bold"/>
                <a:ea typeface="Poppins Bold"/>
                <a:cs typeface="Poppins Bold"/>
                <a:sym typeface="Poppins Bold"/>
              </a:rPr>
              <a:t>.</a:t>
            </a:r>
          </a:p>
          <a:p>
            <a:pPr algn="just" marL="410213" indent="-205106" lvl="1">
              <a:lnSpc>
                <a:spcPts val="2660"/>
              </a:lnSpc>
              <a:buFont typeface="Arial"/>
              <a:buChar char="•"/>
            </a:pPr>
            <a:r>
              <a:rPr lang="en-US" sz="1900">
                <a:solidFill>
                  <a:srgbClr val="FFFFFF"/>
                </a:solidFill>
                <a:latin typeface="Poppins"/>
                <a:ea typeface="Poppins"/>
                <a:cs typeface="Poppins"/>
                <a:sym typeface="Poppins"/>
              </a:rPr>
              <a:t>The Products table has a one-to-many relationship with the ProductCategory table, using the key pair: </a:t>
            </a:r>
            <a:r>
              <a:rPr lang="en-US" b="true" sz="1900">
                <a:solidFill>
                  <a:srgbClr val="2D8BBA"/>
                </a:solidFill>
                <a:latin typeface="Poppins Bold"/>
                <a:ea typeface="Poppins Bold"/>
                <a:cs typeface="Poppins Bold"/>
                <a:sym typeface="Poppins Bold"/>
              </a:rPr>
              <a:t>Products.CategoryID = ProductCategory.CategoryID</a:t>
            </a:r>
            <a:r>
              <a:rPr lang="en-US" b="true" sz="1900">
                <a:solidFill>
                  <a:srgbClr val="FFFFFF"/>
                </a:solidFill>
                <a:latin typeface="Poppins Bold"/>
                <a:ea typeface="Poppins Bold"/>
                <a:cs typeface="Poppins Bold"/>
                <a:sym typeface="Poppins Bold"/>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2142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010930"/>
            <a:ext cx="17714041" cy="7404108"/>
          </a:xfrm>
          <a:custGeom>
            <a:avLst/>
            <a:gdLst/>
            <a:ahLst/>
            <a:cxnLst/>
            <a:rect r="r" b="b" t="t" l="l"/>
            <a:pathLst>
              <a:path h="7404108" w="17714041">
                <a:moveTo>
                  <a:pt x="0" y="0"/>
                </a:moveTo>
                <a:lnTo>
                  <a:pt x="17714041" y="0"/>
                </a:lnTo>
                <a:lnTo>
                  <a:pt x="17714041" y="7404108"/>
                </a:lnTo>
                <a:lnTo>
                  <a:pt x="0" y="7404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51675" y="-237050"/>
            <a:ext cx="1380375" cy="10755900"/>
            <a:chOff x="0" y="0"/>
            <a:chExt cx="363555" cy="2832830"/>
          </a:xfrm>
        </p:grpSpPr>
        <p:sp>
          <p:nvSpPr>
            <p:cNvPr name="Freeform 4" id="4"/>
            <p:cNvSpPr/>
            <p:nvPr/>
          </p:nvSpPr>
          <p:spPr>
            <a:xfrm flipH="false" flipV="false" rot="0">
              <a:off x="0" y="0"/>
              <a:ext cx="363555" cy="2832830"/>
            </a:xfrm>
            <a:custGeom>
              <a:avLst/>
              <a:gdLst/>
              <a:ahLst/>
              <a:cxnLst/>
              <a:rect r="r" b="b" t="t" l="l"/>
              <a:pathLst>
                <a:path h="2832830" w="363555">
                  <a:moveTo>
                    <a:pt x="0" y="0"/>
                  </a:moveTo>
                  <a:lnTo>
                    <a:pt x="363555" y="0"/>
                  </a:lnTo>
                  <a:lnTo>
                    <a:pt x="363555" y="2832830"/>
                  </a:lnTo>
                  <a:lnTo>
                    <a:pt x="0" y="2832830"/>
                  </a:lnTo>
                  <a:close/>
                </a:path>
              </a:pathLst>
            </a:custGeom>
            <a:gradFill rotWithShape="true">
              <a:gsLst>
                <a:gs pos="0">
                  <a:srgbClr val="001627">
                    <a:alpha val="0"/>
                  </a:srgbClr>
                </a:gs>
                <a:gs pos="100000">
                  <a:srgbClr val="0B4972">
                    <a:alpha val="100000"/>
                  </a:srgbClr>
                </a:gs>
              </a:gsLst>
              <a:lin ang="5400000"/>
            </a:gradFill>
          </p:spPr>
        </p:sp>
        <p:sp>
          <p:nvSpPr>
            <p:cNvPr name="TextBox 5" id="5"/>
            <p:cNvSpPr txBox="true"/>
            <p:nvPr/>
          </p:nvSpPr>
          <p:spPr>
            <a:xfrm>
              <a:off x="0" y="-66675"/>
              <a:ext cx="363555" cy="2899505"/>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5400000">
            <a:off x="-3664240" y="5314550"/>
            <a:ext cx="8231449" cy="48387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Poppins"/>
                <a:ea typeface="Poppins"/>
                <a:cs typeface="Poppins"/>
                <a:sym typeface="Poppins"/>
              </a:rPr>
              <a:t>Challange 3 : Create Master Table</a:t>
            </a:r>
          </a:p>
        </p:txBody>
      </p:sp>
      <p:sp>
        <p:nvSpPr>
          <p:cNvPr name="TextBox 7" id="7"/>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8" id="8"/>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9" id="9"/>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0" id="10"/>
          <p:cNvSpPr txBox="true"/>
          <p:nvPr/>
        </p:nvSpPr>
        <p:spPr>
          <a:xfrm rot="0">
            <a:off x="9966017" y="1383610"/>
            <a:ext cx="7293283" cy="5342890"/>
          </a:xfrm>
          <a:prstGeom prst="rect">
            <a:avLst/>
          </a:prstGeom>
        </p:spPr>
        <p:txBody>
          <a:bodyPr anchor="t" rtlCol="false" tIns="0" lIns="0" bIns="0" rIns="0">
            <a:spAutoFit/>
          </a:bodyPr>
          <a:lstStyle/>
          <a:p>
            <a:pPr algn="just" marL="410213" indent="-205106" lvl="1">
              <a:lnSpc>
                <a:spcPts val="2660"/>
              </a:lnSpc>
              <a:buFont typeface="Arial"/>
              <a:buChar char="•"/>
            </a:pPr>
            <a:r>
              <a:rPr lang="en-US" sz="1900">
                <a:solidFill>
                  <a:srgbClr val="FFFFFF"/>
                </a:solidFill>
                <a:latin typeface="Poppins"/>
                <a:ea typeface="Poppins"/>
                <a:cs typeface="Poppins"/>
                <a:sym typeface="Poppins"/>
              </a:rPr>
              <a:t>The master query table is created in Google BigQuery using a </a:t>
            </a:r>
            <a:r>
              <a:rPr lang="en-US" b="true" sz="1900">
                <a:solidFill>
                  <a:srgbClr val="FFFFFF"/>
                </a:solidFill>
                <a:latin typeface="Poppins Bold"/>
                <a:ea typeface="Poppins Bold"/>
                <a:cs typeface="Poppins Bold"/>
                <a:sym typeface="Poppins Bold"/>
              </a:rPr>
              <a:t>Common Table Expression (CTE)</a:t>
            </a:r>
            <a:r>
              <a:rPr lang="en-US" sz="1900">
                <a:solidFill>
                  <a:srgbClr val="FFFFFF"/>
                </a:solidFill>
                <a:latin typeface="Poppins"/>
                <a:ea typeface="Poppins"/>
                <a:cs typeface="Poppins"/>
                <a:sym typeface="Poppins"/>
              </a:rPr>
              <a:t>, as shown in the query. The CTE helps structure the query by fir</a:t>
            </a:r>
            <a:r>
              <a:rPr lang="en-US" sz="1900">
                <a:solidFill>
                  <a:srgbClr val="FFFFFF"/>
                </a:solidFill>
                <a:latin typeface="Poppins"/>
                <a:ea typeface="Poppins"/>
                <a:cs typeface="Poppins"/>
                <a:sym typeface="Poppins"/>
              </a:rPr>
              <a:t>st</a:t>
            </a:r>
            <a:r>
              <a:rPr lang="en-US" sz="1900">
                <a:solidFill>
                  <a:srgbClr val="FFFFFF"/>
                </a:solidFill>
                <a:latin typeface="Poppins"/>
                <a:ea typeface="Poppins"/>
                <a:cs typeface="Poppins"/>
                <a:sym typeface="Poppins"/>
              </a:rPr>
              <a:t> d</a:t>
            </a:r>
            <a:r>
              <a:rPr lang="en-US" sz="1900">
                <a:solidFill>
                  <a:srgbClr val="FFFFFF"/>
                </a:solidFill>
                <a:latin typeface="Poppins"/>
                <a:ea typeface="Poppins"/>
                <a:cs typeface="Poppins"/>
                <a:sym typeface="Poppins"/>
              </a:rPr>
              <a:t>e</a:t>
            </a:r>
            <a:r>
              <a:rPr lang="en-US" sz="1900">
                <a:solidFill>
                  <a:srgbClr val="FFFFFF"/>
                </a:solidFill>
                <a:latin typeface="Poppins"/>
                <a:ea typeface="Poppins"/>
                <a:cs typeface="Poppins"/>
                <a:sym typeface="Poppins"/>
              </a:rPr>
              <a:t>fining a </a:t>
            </a:r>
            <a:r>
              <a:rPr lang="en-US" sz="1900">
                <a:solidFill>
                  <a:srgbClr val="FFFFFF"/>
                </a:solidFill>
                <a:latin typeface="Poppins"/>
                <a:ea typeface="Poppins"/>
                <a:cs typeface="Poppins"/>
                <a:sym typeface="Poppins"/>
              </a:rPr>
              <a:t>te</a:t>
            </a:r>
            <a:r>
              <a:rPr lang="en-US" sz="1900">
                <a:solidFill>
                  <a:srgbClr val="FFFFFF"/>
                </a:solidFill>
                <a:latin typeface="Poppins"/>
                <a:ea typeface="Poppins"/>
                <a:cs typeface="Poppins"/>
                <a:sym typeface="Poppins"/>
              </a:rPr>
              <a:t>mpo</a:t>
            </a:r>
            <a:r>
              <a:rPr lang="en-US" sz="1900">
                <a:solidFill>
                  <a:srgbClr val="FFFFFF"/>
                </a:solidFill>
                <a:latin typeface="Poppins"/>
                <a:ea typeface="Poppins"/>
                <a:cs typeface="Poppins"/>
                <a:sym typeface="Poppins"/>
              </a:rPr>
              <a:t>r</a:t>
            </a:r>
            <a:r>
              <a:rPr lang="en-US" sz="1900">
                <a:solidFill>
                  <a:srgbClr val="FFFFFF"/>
                </a:solidFill>
                <a:latin typeface="Poppins"/>
                <a:ea typeface="Poppins"/>
                <a:cs typeface="Poppins"/>
                <a:sym typeface="Poppins"/>
              </a:rPr>
              <a:t>ary</a:t>
            </a:r>
            <a:r>
              <a:rPr lang="en-US" sz="1900">
                <a:solidFill>
                  <a:srgbClr val="FFFFFF"/>
                </a:solidFill>
                <a:latin typeface="Poppins"/>
                <a:ea typeface="Poppins"/>
                <a:cs typeface="Poppins"/>
                <a:sym typeface="Poppins"/>
              </a:rPr>
              <a:t> resu</a:t>
            </a:r>
            <a:r>
              <a:rPr lang="en-US" sz="1900">
                <a:solidFill>
                  <a:srgbClr val="FFFFFF"/>
                </a:solidFill>
                <a:latin typeface="Poppins"/>
                <a:ea typeface="Poppins"/>
                <a:cs typeface="Poppins"/>
                <a:sym typeface="Poppins"/>
              </a:rPr>
              <a:t>lt </a:t>
            </a:r>
            <a:r>
              <a:rPr lang="en-US" sz="1900">
                <a:solidFill>
                  <a:srgbClr val="FFFFFF"/>
                </a:solidFill>
                <a:latin typeface="Poppins"/>
                <a:ea typeface="Poppins"/>
                <a:cs typeface="Poppins"/>
                <a:sym typeface="Poppins"/>
              </a:rPr>
              <a:t>s</a:t>
            </a:r>
            <a:r>
              <a:rPr lang="en-US" sz="1900">
                <a:solidFill>
                  <a:srgbClr val="FFFFFF"/>
                </a:solidFill>
                <a:latin typeface="Poppins"/>
                <a:ea typeface="Poppins"/>
                <a:cs typeface="Poppins"/>
                <a:sym typeface="Poppins"/>
              </a:rPr>
              <a:t>e</a:t>
            </a:r>
            <a:r>
              <a:rPr lang="en-US" sz="1900">
                <a:solidFill>
                  <a:srgbClr val="FFFFFF"/>
                </a:solidFill>
                <a:latin typeface="Poppins"/>
                <a:ea typeface="Poppins"/>
                <a:cs typeface="Poppins"/>
                <a:sym typeface="Poppins"/>
              </a:rPr>
              <a:t>t</a:t>
            </a:r>
            <a:r>
              <a:rPr lang="en-US" sz="1900">
                <a:solidFill>
                  <a:srgbClr val="FFFFFF"/>
                </a:solidFill>
                <a:latin typeface="Poppins"/>
                <a:ea typeface="Poppins"/>
                <a:cs typeface="Poppins"/>
                <a:sym typeface="Poppins"/>
              </a:rPr>
              <a:t> bef</a:t>
            </a:r>
            <a:r>
              <a:rPr lang="en-US" sz="1900">
                <a:solidFill>
                  <a:srgbClr val="FFFFFF"/>
                </a:solidFill>
                <a:latin typeface="Poppins"/>
                <a:ea typeface="Poppins"/>
                <a:cs typeface="Poppins"/>
                <a:sym typeface="Poppins"/>
              </a:rPr>
              <a:t>or</a:t>
            </a:r>
            <a:r>
              <a:rPr lang="en-US" sz="1900">
                <a:solidFill>
                  <a:srgbClr val="FFFFFF"/>
                </a:solidFill>
                <a:latin typeface="Poppins"/>
                <a:ea typeface="Poppins"/>
                <a:cs typeface="Poppins"/>
                <a:sym typeface="Poppins"/>
              </a:rPr>
              <a:t>e retrieving the final dataset. The table is designed to display columns such as </a:t>
            </a:r>
            <a:r>
              <a:rPr lang="en-US" b="true" sz="1900">
                <a:solidFill>
                  <a:srgbClr val="FFFFFF"/>
                </a:solidFill>
                <a:latin typeface="Poppins Bold"/>
                <a:ea typeface="Poppins Bold"/>
                <a:cs typeface="Poppins Bold"/>
                <a:sym typeface="Poppins Bold"/>
              </a:rPr>
              <a:t>order date, category, product, product price, quantity, customer email, customer city, and total sales,</a:t>
            </a:r>
            <a:r>
              <a:rPr lang="en-US" sz="1900">
                <a:solidFill>
                  <a:srgbClr val="FFFFFF"/>
                </a:solidFill>
                <a:latin typeface="Poppins"/>
                <a:ea typeface="Poppins"/>
                <a:cs typeface="Poppins"/>
                <a:sym typeface="Poppins"/>
              </a:rPr>
              <a:t> whe</a:t>
            </a:r>
            <a:r>
              <a:rPr lang="en-US" sz="1900">
                <a:solidFill>
                  <a:srgbClr val="FFFFFF"/>
                </a:solidFill>
                <a:latin typeface="Poppins"/>
                <a:ea typeface="Poppins"/>
                <a:cs typeface="Poppins"/>
                <a:sym typeface="Poppins"/>
              </a:rPr>
              <a:t>r</a:t>
            </a:r>
            <a:r>
              <a:rPr lang="en-US" sz="1900">
                <a:solidFill>
                  <a:srgbClr val="FFFFFF"/>
                </a:solidFill>
                <a:latin typeface="Poppins"/>
                <a:ea typeface="Poppins"/>
                <a:cs typeface="Poppins"/>
                <a:sym typeface="Poppins"/>
              </a:rPr>
              <a:t>e t</a:t>
            </a:r>
            <a:r>
              <a:rPr lang="en-US" sz="1900">
                <a:solidFill>
                  <a:srgbClr val="FFFFFF"/>
                </a:solidFill>
                <a:latin typeface="Poppins"/>
                <a:ea typeface="Poppins"/>
                <a:cs typeface="Poppins"/>
                <a:sym typeface="Poppins"/>
              </a:rPr>
              <a:t>o</a:t>
            </a:r>
            <a:r>
              <a:rPr lang="en-US" sz="1900">
                <a:solidFill>
                  <a:srgbClr val="FFFFFF"/>
                </a:solidFill>
                <a:latin typeface="Poppins"/>
                <a:ea typeface="Poppins"/>
                <a:cs typeface="Poppins"/>
                <a:sym typeface="Poppins"/>
              </a:rPr>
              <a:t>tal sales are calculate</a:t>
            </a:r>
            <a:r>
              <a:rPr lang="en-US" sz="1900">
                <a:solidFill>
                  <a:srgbClr val="FFFFFF"/>
                </a:solidFill>
                <a:latin typeface="Poppins"/>
                <a:ea typeface="Poppins"/>
                <a:cs typeface="Poppins"/>
                <a:sym typeface="Poppins"/>
              </a:rPr>
              <a:t>d</a:t>
            </a:r>
            <a:r>
              <a:rPr lang="en-US" sz="1900">
                <a:solidFill>
                  <a:srgbClr val="FFFFFF"/>
                </a:solidFill>
                <a:latin typeface="Poppins"/>
                <a:ea typeface="Poppins"/>
                <a:cs typeface="Poppins"/>
                <a:sym typeface="Poppins"/>
              </a:rPr>
              <a:t> </a:t>
            </a:r>
            <a:r>
              <a:rPr lang="en-US" sz="1900">
                <a:solidFill>
                  <a:srgbClr val="FFFFFF"/>
                </a:solidFill>
                <a:latin typeface="Poppins"/>
                <a:ea typeface="Poppins"/>
                <a:cs typeface="Poppins"/>
                <a:sym typeface="Poppins"/>
              </a:rPr>
              <a:t>u</a:t>
            </a:r>
            <a:r>
              <a:rPr lang="en-US" sz="1900">
                <a:solidFill>
                  <a:srgbClr val="FFFFFF"/>
                </a:solidFill>
                <a:latin typeface="Poppins"/>
                <a:ea typeface="Poppins"/>
                <a:cs typeface="Poppins"/>
                <a:sym typeface="Poppins"/>
              </a:rPr>
              <a:t>sing </a:t>
            </a:r>
            <a:r>
              <a:rPr lang="en-US" sz="1900">
                <a:solidFill>
                  <a:srgbClr val="FFFFFF"/>
                </a:solidFill>
                <a:latin typeface="Poppins"/>
                <a:ea typeface="Poppins"/>
                <a:cs typeface="Poppins"/>
                <a:sym typeface="Poppins"/>
              </a:rPr>
              <a:t>m</a:t>
            </a:r>
            <a:r>
              <a:rPr lang="en-US" sz="1900">
                <a:solidFill>
                  <a:srgbClr val="FFFFFF"/>
                </a:solidFill>
                <a:latin typeface="Poppins"/>
                <a:ea typeface="Poppins"/>
                <a:cs typeface="Poppins"/>
                <a:sym typeface="Poppins"/>
              </a:rPr>
              <a:t>ultiplication within th</a:t>
            </a:r>
            <a:r>
              <a:rPr lang="en-US" sz="1900">
                <a:solidFill>
                  <a:srgbClr val="FFFFFF"/>
                </a:solidFill>
                <a:latin typeface="Poppins"/>
                <a:ea typeface="Poppins"/>
                <a:cs typeface="Poppins"/>
                <a:sym typeface="Poppins"/>
              </a:rPr>
              <a:t>e</a:t>
            </a:r>
            <a:r>
              <a:rPr lang="en-US" sz="1900">
                <a:solidFill>
                  <a:srgbClr val="FFFFFF"/>
                </a:solidFill>
                <a:latin typeface="Poppins"/>
                <a:ea typeface="Poppins"/>
                <a:cs typeface="Poppins"/>
                <a:sym typeface="Poppins"/>
              </a:rPr>
              <a:t> CTE</a:t>
            </a:r>
            <a:r>
              <a:rPr lang="en-US" sz="1900">
                <a:solidFill>
                  <a:srgbClr val="FFFFFF"/>
                </a:solidFill>
                <a:latin typeface="Poppins"/>
                <a:ea typeface="Poppins"/>
                <a:cs typeface="Poppins"/>
                <a:sym typeface="Poppins"/>
              </a:rPr>
              <a:t>. </a:t>
            </a:r>
            <a:r>
              <a:rPr lang="en-US" sz="1900">
                <a:solidFill>
                  <a:srgbClr val="FFFFFF"/>
                </a:solidFill>
                <a:latin typeface="Poppins"/>
                <a:ea typeface="Poppins"/>
                <a:cs typeface="Poppins"/>
                <a:sym typeface="Poppins"/>
              </a:rPr>
              <a:t>The query utilizes </a:t>
            </a:r>
            <a:r>
              <a:rPr lang="en-US" b="true" sz="1900">
                <a:solidFill>
                  <a:srgbClr val="FFFFFF"/>
                </a:solidFill>
                <a:latin typeface="Poppins Bold"/>
                <a:ea typeface="Poppins Bold"/>
                <a:cs typeface="Poppins Bold"/>
                <a:sym typeface="Poppins Bold"/>
              </a:rPr>
              <a:t>INNER JOIN within the CTE</a:t>
            </a:r>
            <a:r>
              <a:rPr lang="en-US" sz="1900">
                <a:solidFill>
                  <a:srgbClr val="FFFFFF"/>
                </a:solidFill>
                <a:latin typeface="Poppins"/>
                <a:ea typeface="Poppins"/>
                <a:cs typeface="Poppins"/>
                <a:sym typeface="Poppins"/>
              </a:rPr>
              <a:t> to combine tables based on matching data fields across different tables, ensuring efficient data integration.</a:t>
            </a:r>
          </a:p>
          <a:p>
            <a:pPr algn="just" marL="410213" indent="-205106" lvl="1">
              <a:lnSpc>
                <a:spcPts val="2660"/>
              </a:lnSpc>
              <a:spcBef>
                <a:spcPct val="0"/>
              </a:spcBef>
              <a:buFont typeface="Arial"/>
              <a:buChar char="•"/>
            </a:pPr>
            <a:r>
              <a:rPr lang="en-US" sz="1900">
                <a:solidFill>
                  <a:srgbClr val="FFFFFF"/>
                </a:solidFill>
                <a:latin typeface="Poppins"/>
                <a:ea typeface="Poppins"/>
                <a:cs typeface="Poppins"/>
                <a:sym typeface="Poppins"/>
              </a:rPr>
              <a:t>The final result from the CTE forms a Master Table, which is stored in CSV format. This CSV file is then used t</a:t>
            </a:r>
            <a:r>
              <a:rPr lang="en-US" sz="1900">
                <a:solidFill>
                  <a:srgbClr val="FFFFFF"/>
                </a:solidFill>
                <a:latin typeface="Poppins"/>
                <a:ea typeface="Poppins"/>
                <a:cs typeface="Poppins"/>
                <a:sym typeface="Poppins"/>
              </a:rPr>
              <a:t>o</a:t>
            </a:r>
            <a:r>
              <a:rPr lang="en-US" sz="1900">
                <a:solidFill>
                  <a:srgbClr val="FFFFFF"/>
                </a:solidFill>
                <a:latin typeface="Poppins"/>
                <a:ea typeface="Poppins"/>
                <a:cs typeface="Poppins"/>
                <a:sym typeface="Poppins"/>
              </a:rPr>
              <a:t> </a:t>
            </a:r>
            <a:r>
              <a:rPr lang="en-US" sz="1900">
                <a:solidFill>
                  <a:srgbClr val="FFFFFF"/>
                </a:solidFill>
                <a:latin typeface="Poppins"/>
                <a:ea typeface="Poppins"/>
                <a:cs typeface="Poppins"/>
                <a:sym typeface="Poppins"/>
              </a:rPr>
              <a:t>c</a:t>
            </a:r>
            <a:r>
              <a:rPr lang="en-US" sz="1900">
                <a:solidFill>
                  <a:srgbClr val="FFFFFF"/>
                </a:solidFill>
                <a:latin typeface="Poppins"/>
                <a:ea typeface="Poppins"/>
                <a:cs typeface="Poppins"/>
                <a:sym typeface="Poppins"/>
              </a:rPr>
              <a:t>re</a:t>
            </a:r>
            <a:r>
              <a:rPr lang="en-US" sz="1900">
                <a:solidFill>
                  <a:srgbClr val="FFFFFF"/>
                </a:solidFill>
                <a:latin typeface="Poppins"/>
                <a:ea typeface="Poppins"/>
                <a:cs typeface="Poppins"/>
                <a:sym typeface="Poppins"/>
              </a:rPr>
              <a:t>ate</a:t>
            </a:r>
            <a:r>
              <a:rPr lang="en-US" sz="1900">
                <a:solidFill>
                  <a:srgbClr val="FFFFFF"/>
                </a:solidFill>
                <a:latin typeface="Poppins"/>
                <a:ea typeface="Poppins"/>
                <a:cs typeface="Poppins"/>
                <a:sym typeface="Poppins"/>
              </a:rPr>
              <a:t> dashb</a:t>
            </a:r>
            <a:r>
              <a:rPr lang="en-US" sz="1900">
                <a:solidFill>
                  <a:srgbClr val="FFFFFF"/>
                </a:solidFill>
                <a:latin typeface="Poppins"/>
                <a:ea typeface="Poppins"/>
                <a:cs typeface="Poppins"/>
                <a:sym typeface="Poppins"/>
              </a:rPr>
              <a:t>o</a:t>
            </a:r>
            <a:r>
              <a:rPr lang="en-US" sz="1900">
                <a:solidFill>
                  <a:srgbClr val="FFFFFF"/>
                </a:solidFill>
                <a:latin typeface="Poppins"/>
                <a:ea typeface="Poppins"/>
                <a:cs typeface="Poppins"/>
                <a:sym typeface="Poppins"/>
              </a:rPr>
              <a:t>a</a:t>
            </a:r>
            <a:r>
              <a:rPr lang="en-US" sz="1900">
                <a:solidFill>
                  <a:srgbClr val="FFFFFF"/>
                </a:solidFill>
                <a:latin typeface="Poppins"/>
                <a:ea typeface="Poppins"/>
                <a:cs typeface="Poppins"/>
                <a:sym typeface="Poppins"/>
              </a:rPr>
              <a:t>r</a:t>
            </a:r>
            <a:r>
              <a:rPr lang="en-US" sz="1900">
                <a:solidFill>
                  <a:srgbClr val="FFFFFF"/>
                </a:solidFill>
                <a:latin typeface="Poppins"/>
                <a:ea typeface="Poppins"/>
                <a:cs typeface="Poppins"/>
                <a:sym typeface="Poppins"/>
              </a:rPr>
              <a:t>ds</a:t>
            </a:r>
            <a:r>
              <a:rPr lang="en-US" sz="1900">
                <a:solidFill>
                  <a:srgbClr val="FFFFFF"/>
                </a:solidFill>
                <a:latin typeface="Poppins"/>
                <a:ea typeface="Poppins"/>
                <a:cs typeface="Poppins"/>
                <a:sym typeface="Poppins"/>
              </a:rPr>
              <a:t> </a:t>
            </a:r>
            <a:r>
              <a:rPr lang="en-US" sz="1900">
                <a:solidFill>
                  <a:srgbClr val="FFFFFF"/>
                </a:solidFill>
                <a:latin typeface="Poppins"/>
                <a:ea typeface="Poppins"/>
                <a:cs typeface="Poppins"/>
                <a:sym typeface="Poppins"/>
              </a:rPr>
              <a:t>in</a:t>
            </a:r>
            <a:r>
              <a:rPr lang="en-US" sz="1900">
                <a:solidFill>
                  <a:srgbClr val="FFFFFF"/>
                </a:solidFill>
                <a:latin typeface="Poppins"/>
                <a:ea typeface="Poppins"/>
                <a:cs typeface="Poppins"/>
                <a:sym typeface="Poppins"/>
              </a:rPr>
              <a:t> </a:t>
            </a:r>
            <a:r>
              <a:rPr lang="en-US" sz="1900">
                <a:solidFill>
                  <a:srgbClr val="FFFFFF"/>
                </a:solidFill>
                <a:latin typeface="Poppins"/>
                <a:ea typeface="Poppins"/>
                <a:cs typeface="Poppins"/>
                <a:sym typeface="Poppins"/>
              </a:rPr>
              <a:t>Looke</a:t>
            </a:r>
            <a:r>
              <a:rPr lang="en-US" sz="1900">
                <a:solidFill>
                  <a:srgbClr val="FFFFFF"/>
                </a:solidFill>
                <a:latin typeface="Poppins"/>
                <a:ea typeface="Poppins"/>
                <a:cs typeface="Poppins"/>
                <a:sym typeface="Poppins"/>
              </a:rPr>
              <a:t>r</a:t>
            </a:r>
            <a:r>
              <a:rPr lang="en-US" sz="1900">
                <a:solidFill>
                  <a:srgbClr val="FFFFFF"/>
                </a:solidFill>
                <a:latin typeface="Poppins"/>
                <a:ea typeface="Poppins"/>
                <a:cs typeface="Poppins"/>
                <a:sym typeface="Poppins"/>
              </a:rPr>
              <a:t> Studi</a:t>
            </a:r>
            <a:r>
              <a:rPr lang="en-US" sz="1900">
                <a:solidFill>
                  <a:srgbClr val="FFFFFF"/>
                </a:solidFill>
                <a:latin typeface="Poppins"/>
                <a:ea typeface="Poppins"/>
                <a:cs typeface="Poppins"/>
                <a:sym typeface="Poppins"/>
              </a:rPr>
              <a:t>o</a:t>
            </a:r>
            <a:r>
              <a:rPr lang="en-US" sz="1900">
                <a:solidFill>
                  <a:srgbClr val="FFFFFF"/>
                </a:solidFill>
                <a:latin typeface="Poppins"/>
                <a:ea typeface="Poppins"/>
                <a:cs typeface="Poppins"/>
                <a:sym typeface="Poppins"/>
              </a:rPr>
              <a:t> for </a:t>
            </a:r>
            <a:r>
              <a:rPr lang="en-US" sz="1900">
                <a:solidFill>
                  <a:srgbClr val="FFFFFF"/>
                </a:solidFill>
                <a:latin typeface="Poppins"/>
                <a:ea typeface="Poppins"/>
                <a:cs typeface="Poppins"/>
                <a:sym typeface="Poppins"/>
              </a:rPr>
              <a:t>d</a:t>
            </a:r>
            <a:r>
              <a:rPr lang="en-US" sz="1900">
                <a:solidFill>
                  <a:srgbClr val="FFFFFF"/>
                </a:solidFill>
                <a:latin typeface="Poppins"/>
                <a:ea typeface="Poppins"/>
                <a:cs typeface="Poppins"/>
                <a:sym typeface="Poppins"/>
              </a:rPr>
              <a:t>a</a:t>
            </a:r>
            <a:r>
              <a:rPr lang="en-US" sz="1900">
                <a:solidFill>
                  <a:srgbClr val="FFFFFF"/>
                </a:solidFill>
                <a:latin typeface="Poppins"/>
                <a:ea typeface="Poppins"/>
                <a:cs typeface="Poppins"/>
                <a:sym typeface="Poppins"/>
              </a:rPr>
              <a:t>t</a:t>
            </a:r>
            <a:r>
              <a:rPr lang="en-US" sz="1900">
                <a:solidFill>
                  <a:srgbClr val="FFFFFF"/>
                </a:solidFill>
                <a:latin typeface="Poppins"/>
                <a:ea typeface="Poppins"/>
                <a:cs typeface="Poppins"/>
                <a:sym typeface="Poppins"/>
              </a:rPr>
              <a:t>a visualiz</a:t>
            </a:r>
            <a:r>
              <a:rPr lang="en-US" sz="1900">
                <a:solidFill>
                  <a:srgbClr val="FFFFFF"/>
                </a:solidFill>
                <a:latin typeface="Poppins"/>
                <a:ea typeface="Poppins"/>
                <a:cs typeface="Poppins"/>
                <a:sym typeface="Poppins"/>
              </a:rPr>
              <a:t>at</a:t>
            </a:r>
            <a:r>
              <a:rPr lang="en-US" sz="1900">
                <a:solidFill>
                  <a:srgbClr val="FFFFFF"/>
                </a:solidFill>
                <a:latin typeface="Poppins"/>
                <a:ea typeface="Poppins"/>
                <a:cs typeface="Poppins"/>
                <a:sym typeface="Poppins"/>
              </a:rPr>
              <a:t>i</a:t>
            </a:r>
            <a:r>
              <a:rPr lang="en-US" sz="1900">
                <a:solidFill>
                  <a:srgbClr val="FFFFFF"/>
                </a:solidFill>
                <a:latin typeface="Poppins"/>
                <a:ea typeface="Poppins"/>
                <a:cs typeface="Poppins"/>
                <a:sym typeface="Poppins"/>
              </a:rPr>
              <a:t>o</a:t>
            </a:r>
            <a:r>
              <a:rPr lang="en-US" sz="1900">
                <a:solidFill>
                  <a:srgbClr val="FFFFFF"/>
                </a:solidFill>
                <a:latin typeface="Poppins"/>
                <a:ea typeface="Poppins"/>
                <a:cs typeface="Poppins"/>
                <a:sym typeface="Poppins"/>
              </a:rPr>
              <a:t>n </a:t>
            </a:r>
            <a:r>
              <a:rPr lang="en-US" sz="1900">
                <a:solidFill>
                  <a:srgbClr val="FFFFFF"/>
                </a:solidFill>
                <a:latin typeface="Poppins"/>
                <a:ea typeface="Poppins"/>
                <a:cs typeface="Poppins"/>
                <a:sym typeface="Poppins"/>
              </a:rPr>
              <a:t>a</a:t>
            </a:r>
            <a:r>
              <a:rPr lang="en-US" sz="1900">
                <a:solidFill>
                  <a:srgbClr val="FFFFFF"/>
                </a:solidFill>
                <a:latin typeface="Poppins"/>
                <a:ea typeface="Poppins"/>
                <a:cs typeface="Poppins"/>
                <a:sym typeface="Poppins"/>
              </a:rPr>
              <a:t>nd anal</a:t>
            </a:r>
            <a:r>
              <a:rPr lang="en-US" sz="1900">
                <a:solidFill>
                  <a:srgbClr val="FFFFFF"/>
                </a:solidFill>
                <a:latin typeface="Poppins"/>
                <a:ea typeface="Poppins"/>
                <a:cs typeface="Poppins"/>
                <a:sym typeface="Poppins"/>
              </a:rPr>
              <a:t>y</a:t>
            </a:r>
            <a:r>
              <a:rPr lang="en-US" sz="1900">
                <a:solidFill>
                  <a:srgbClr val="FFFFFF"/>
                </a:solidFill>
                <a:latin typeface="Poppins"/>
                <a:ea typeface="Poppins"/>
                <a:cs typeface="Poppins"/>
                <a:sym typeface="Poppins"/>
              </a:rPr>
              <a:t>sis</a:t>
            </a:r>
            <a:r>
              <a:rPr lang="en-US" sz="1900">
                <a:solidFill>
                  <a:srgbClr val="FFFFFF"/>
                </a:solidFill>
                <a:latin typeface="Poppins"/>
                <a:ea typeface="Poppins"/>
                <a:cs typeface="Poppins"/>
                <a:sym typeface="Poppins"/>
              </a:rPr>
              <a:t>.</a:t>
            </a:r>
          </a:p>
        </p:txBody>
      </p:sp>
      <p:grpSp>
        <p:nvGrpSpPr>
          <p:cNvPr name="Group 11" id="11"/>
          <p:cNvGrpSpPr/>
          <p:nvPr/>
        </p:nvGrpSpPr>
        <p:grpSpPr>
          <a:xfrm rot="0">
            <a:off x="1238909" y="1271491"/>
            <a:ext cx="8600704" cy="7498549"/>
            <a:chOff x="0" y="0"/>
            <a:chExt cx="2869014" cy="2501358"/>
          </a:xfrm>
        </p:grpSpPr>
        <p:sp>
          <p:nvSpPr>
            <p:cNvPr name="Freeform 12" id="12"/>
            <p:cNvSpPr/>
            <p:nvPr/>
          </p:nvSpPr>
          <p:spPr>
            <a:xfrm flipH="false" flipV="false" rot="0">
              <a:off x="0" y="0"/>
              <a:ext cx="2869014" cy="2501358"/>
            </a:xfrm>
            <a:custGeom>
              <a:avLst/>
              <a:gdLst/>
              <a:ahLst/>
              <a:cxnLst/>
              <a:rect r="r" b="b" t="t" l="l"/>
              <a:pathLst>
                <a:path h="2501358" w="2869014">
                  <a:moveTo>
                    <a:pt x="19803" y="0"/>
                  </a:moveTo>
                  <a:lnTo>
                    <a:pt x="2849211" y="0"/>
                  </a:lnTo>
                  <a:cubicBezTo>
                    <a:pt x="2854463" y="0"/>
                    <a:pt x="2859500" y="2086"/>
                    <a:pt x="2863214" y="5800"/>
                  </a:cubicBezTo>
                  <a:cubicBezTo>
                    <a:pt x="2866927" y="9514"/>
                    <a:pt x="2869014" y="14551"/>
                    <a:pt x="2869014" y="19803"/>
                  </a:cubicBezTo>
                  <a:lnTo>
                    <a:pt x="2869014" y="2481555"/>
                  </a:lnTo>
                  <a:cubicBezTo>
                    <a:pt x="2869014" y="2486807"/>
                    <a:pt x="2866927" y="2491844"/>
                    <a:pt x="2863214" y="2495558"/>
                  </a:cubicBezTo>
                  <a:cubicBezTo>
                    <a:pt x="2859500" y="2499272"/>
                    <a:pt x="2854463" y="2501358"/>
                    <a:pt x="2849211" y="2501358"/>
                  </a:cubicBezTo>
                  <a:lnTo>
                    <a:pt x="19803" y="2501358"/>
                  </a:lnTo>
                  <a:cubicBezTo>
                    <a:pt x="14551" y="2501358"/>
                    <a:pt x="9514" y="2499272"/>
                    <a:pt x="5800" y="2495558"/>
                  </a:cubicBezTo>
                  <a:cubicBezTo>
                    <a:pt x="2086" y="2491844"/>
                    <a:pt x="0" y="2486807"/>
                    <a:pt x="0" y="2481555"/>
                  </a:cubicBezTo>
                  <a:lnTo>
                    <a:pt x="0" y="19803"/>
                  </a:lnTo>
                  <a:cubicBezTo>
                    <a:pt x="0" y="14551"/>
                    <a:pt x="2086" y="9514"/>
                    <a:pt x="5800" y="5800"/>
                  </a:cubicBezTo>
                  <a:cubicBezTo>
                    <a:pt x="9514" y="2086"/>
                    <a:pt x="14551" y="0"/>
                    <a:pt x="19803"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13" id="13"/>
            <p:cNvSpPr txBox="true"/>
            <p:nvPr/>
          </p:nvSpPr>
          <p:spPr>
            <a:xfrm>
              <a:off x="0" y="-66675"/>
              <a:ext cx="2869014" cy="2568033"/>
            </a:xfrm>
            <a:prstGeom prst="rect">
              <a:avLst/>
            </a:prstGeom>
          </p:spPr>
          <p:txBody>
            <a:bodyPr anchor="ctr" rtlCol="false" tIns="40109" lIns="40109" bIns="40109" rIns="40109"/>
            <a:lstStyle/>
            <a:p>
              <a:pPr algn="ctr">
                <a:lnSpc>
                  <a:spcPts val="2800"/>
                </a:lnSpc>
              </a:pPr>
            </a:p>
          </p:txBody>
        </p:sp>
      </p:grpSp>
      <p:sp>
        <p:nvSpPr>
          <p:cNvPr name="Freeform 14" id="14"/>
          <p:cNvSpPr/>
          <p:nvPr/>
        </p:nvSpPr>
        <p:spPr>
          <a:xfrm flipH="false" flipV="false" rot="0">
            <a:off x="1391225" y="1440760"/>
            <a:ext cx="8296071" cy="3940634"/>
          </a:xfrm>
          <a:custGeom>
            <a:avLst/>
            <a:gdLst/>
            <a:ahLst/>
            <a:cxnLst/>
            <a:rect r="r" b="b" t="t" l="l"/>
            <a:pathLst>
              <a:path h="3940634" w="8296071">
                <a:moveTo>
                  <a:pt x="0" y="0"/>
                </a:moveTo>
                <a:lnTo>
                  <a:pt x="8296071" y="0"/>
                </a:lnTo>
                <a:lnTo>
                  <a:pt x="8296071" y="3940634"/>
                </a:lnTo>
                <a:lnTo>
                  <a:pt x="0" y="3940634"/>
                </a:lnTo>
                <a:lnTo>
                  <a:pt x="0" y="0"/>
                </a:lnTo>
                <a:close/>
              </a:path>
            </a:pathLst>
          </a:custGeom>
          <a:blipFill>
            <a:blip r:embed="rId4"/>
            <a:stretch>
              <a:fillRect l="0" t="0" r="0" b="0"/>
            </a:stretch>
          </a:blipFill>
        </p:spPr>
      </p:sp>
      <p:sp>
        <p:nvSpPr>
          <p:cNvPr name="Freeform 15" id="15"/>
          <p:cNvSpPr/>
          <p:nvPr/>
        </p:nvSpPr>
        <p:spPr>
          <a:xfrm flipH="false" flipV="false" rot="0">
            <a:off x="1391225" y="5394027"/>
            <a:ext cx="8296071" cy="3017696"/>
          </a:xfrm>
          <a:custGeom>
            <a:avLst/>
            <a:gdLst/>
            <a:ahLst/>
            <a:cxnLst/>
            <a:rect r="r" b="b" t="t" l="l"/>
            <a:pathLst>
              <a:path h="3017696" w="8296071">
                <a:moveTo>
                  <a:pt x="0" y="0"/>
                </a:moveTo>
                <a:lnTo>
                  <a:pt x="8296071" y="0"/>
                </a:lnTo>
                <a:lnTo>
                  <a:pt x="8296071" y="3017696"/>
                </a:lnTo>
                <a:lnTo>
                  <a:pt x="0" y="3017696"/>
                </a:lnTo>
                <a:lnTo>
                  <a:pt x="0" y="0"/>
                </a:lnTo>
                <a:close/>
              </a:path>
            </a:pathLst>
          </a:custGeom>
          <a:blipFill>
            <a:blip r:embed="rId5"/>
            <a:stretch>
              <a:fillRect l="0" t="0" r="0" b="0"/>
            </a:stretch>
          </a:blipFill>
        </p:spPr>
      </p:sp>
      <p:sp>
        <p:nvSpPr>
          <p:cNvPr name="TextBox 16" id="16"/>
          <p:cNvSpPr txBox="true"/>
          <p:nvPr/>
        </p:nvSpPr>
        <p:spPr>
          <a:xfrm rot="0">
            <a:off x="15788944" y="8712889"/>
            <a:ext cx="2298913" cy="342265"/>
          </a:xfrm>
          <a:prstGeom prst="rect">
            <a:avLst/>
          </a:prstGeom>
        </p:spPr>
        <p:txBody>
          <a:bodyPr anchor="t" rtlCol="false" tIns="0" lIns="0" bIns="0" rIns="0">
            <a:spAutoFit/>
          </a:bodyPr>
          <a:lstStyle/>
          <a:p>
            <a:pPr algn="just">
              <a:lnSpc>
                <a:spcPts val="2660"/>
              </a:lnSpc>
            </a:pPr>
            <a:r>
              <a:rPr lang="en-US" sz="1900" u="sng">
                <a:solidFill>
                  <a:srgbClr val="FFFFFF"/>
                </a:solidFill>
                <a:latin typeface="Poppins"/>
                <a:ea typeface="Poppins"/>
                <a:cs typeface="Poppins"/>
                <a:sym typeface="Poppins"/>
                <a:hlinkClick r:id="rId6" tooltip="https://console.cloud.google.com/bigquery?sq=86934796977:d48738cf9c8346dd96932f9328e22bea"/>
              </a:rPr>
              <a:t>Check here to see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2142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010930"/>
            <a:ext cx="17714041" cy="7404108"/>
          </a:xfrm>
          <a:custGeom>
            <a:avLst/>
            <a:gdLst/>
            <a:ahLst/>
            <a:cxnLst/>
            <a:rect r="r" b="b" t="t" l="l"/>
            <a:pathLst>
              <a:path h="7404108" w="17714041">
                <a:moveTo>
                  <a:pt x="0" y="0"/>
                </a:moveTo>
                <a:lnTo>
                  <a:pt x="17714041" y="0"/>
                </a:lnTo>
                <a:lnTo>
                  <a:pt x="17714041" y="7404108"/>
                </a:lnTo>
                <a:lnTo>
                  <a:pt x="0" y="7404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58285" y="1472332"/>
            <a:ext cx="13904812" cy="7635050"/>
            <a:chOff x="0" y="0"/>
            <a:chExt cx="3662173" cy="2010877"/>
          </a:xfrm>
        </p:grpSpPr>
        <p:sp>
          <p:nvSpPr>
            <p:cNvPr name="Freeform 4" id="4"/>
            <p:cNvSpPr/>
            <p:nvPr/>
          </p:nvSpPr>
          <p:spPr>
            <a:xfrm flipH="false" flipV="false" rot="0">
              <a:off x="0" y="0"/>
              <a:ext cx="3662173" cy="2010877"/>
            </a:xfrm>
            <a:custGeom>
              <a:avLst/>
              <a:gdLst/>
              <a:ahLst/>
              <a:cxnLst/>
              <a:rect r="r" b="b" t="t" l="l"/>
              <a:pathLst>
                <a:path h="2010877" w="3662173">
                  <a:moveTo>
                    <a:pt x="12249" y="0"/>
                  </a:moveTo>
                  <a:lnTo>
                    <a:pt x="3649923" y="0"/>
                  </a:lnTo>
                  <a:cubicBezTo>
                    <a:pt x="3653172" y="0"/>
                    <a:pt x="3656288" y="1291"/>
                    <a:pt x="3658585" y="3588"/>
                  </a:cubicBezTo>
                  <a:cubicBezTo>
                    <a:pt x="3660882" y="5885"/>
                    <a:pt x="3662173" y="9000"/>
                    <a:pt x="3662173" y="12249"/>
                  </a:cubicBezTo>
                  <a:lnTo>
                    <a:pt x="3662173" y="1998628"/>
                  </a:lnTo>
                  <a:cubicBezTo>
                    <a:pt x="3662173" y="2001877"/>
                    <a:pt x="3660882" y="2004992"/>
                    <a:pt x="3658585" y="2007289"/>
                  </a:cubicBezTo>
                  <a:cubicBezTo>
                    <a:pt x="3656288" y="2009587"/>
                    <a:pt x="3653172" y="2010877"/>
                    <a:pt x="3649923" y="2010877"/>
                  </a:cubicBezTo>
                  <a:lnTo>
                    <a:pt x="12249" y="2010877"/>
                  </a:lnTo>
                  <a:cubicBezTo>
                    <a:pt x="9000" y="2010877"/>
                    <a:pt x="5885" y="2009587"/>
                    <a:pt x="3588" y="2007289"/>
                  </a:cubicBezTo>
                  <a:cubicBezTo>
                    <a:pt x="1291" y="2004992"/>
                    <a:pt x="0" y="2001877"/>
                    <a:pt x="0" y="1998628"/>
                  </a:cubicBezTo>
                  <a:lnTo>
                    <a:pt x="0" y="12249"/>
                  </a:lnTo>
                  <a:cubicBezTo>
                    <a:pt x="0" y="9000"/>
                    <a:pt x="1291" y="5885"/>
                    <a:pt x="3588" y="3588"/>
                  </a:cubicBezTo>
                  <a:cubicBezTo>
                    <a:pt x="5885" y="1291"/>
                    <a:pt x="9000" y="0"/>
                    <a:pt x="12249"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5" id="5"/>
            <p:cNvSpPr txBox="true"/>
            <p:nvPr/>
          </p:nvSpPr>
          <p:spPr>
            <a:xfrm>
              <a:off x="0" y="-66675"/>
              <a:ext cx="3662173" cy="20775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2333448" y="1385013"/>
            <a:ext cx="14604952" cy="7722368"/>
          </a:xfrm>
          <a:custGeom>
            <a:avLst/>
            <a:gdLst/>
            <a:ahLst/>
            <a:cxnLst/>
            <a:rect r="r" b="b" t="t" l="l"/>
            <a:pathLst>
              <a:path h="7722368" w="14604952">
                <a:moveTo>
                  <a:pt x="0" y="0"/>
                </a:moveTo>
                <a:lnTo>
                  <a:pt x="14604952" y="0"/>
                </a:lnTo>
                <a:lnTo>
                  <a:pt x="14604952" y="7722369"/>
                </a:lnTo>
                <a:lnTo>
                  <a:pt x="0" y="7722369"/>
                </a:lnTo>
                <a:lnTo>
                  <a:pt x="0" y="0"/>
                </a:lnTo>
                <a:close/>
              </a:path>
            </a:pathLst>
          </a:custGeom>
          <a:blipFill>
            <a:blip r:embed="rId4"/>
            <a:stretch>
              <a:fillRect l="0" t="0" r="0" b="0"/>
            </a:stretch>
          </a:blipFill>
        </p:spPr>
      </p:sp>
      <p:grpSp>
        <p:nvGrpSpPr>
          <p:cNvPr name="Group 7" id="7"/>
          <p:cNvGrpSpPr/>
          <p:nvPr/>
        </p:nvGrpSpPr>
        <p:grpSpPr>
          <a:xfrm rot="0">
            <a:off x="-351675" y="-237050"/>
            <a:ext cx="1380375" cy="10755900"/>
            <a:chOff x="0" y="0"/>
            <a:chExt cx="363555" cy="2832830"/>
          </a:xfrm>
        </p:grpSpPr>
        <p:sp>
          <p:nvSpPr>
            <p:cNvPr name="Freeform 8" id="8"/>
            <p:cNvSpPr/>
            <p:nvPr/>
          </p:nvSpPr>
          <p:spPr>
            <a:xfrm flipH="false" flipV="false" rot="0">
              <a:off x="0" y="0"/>
              <a:ext cx="363555" cy="2832830"/>
            </a:xfrm>
            <a:custGeom>
              <a:avLst/>
              <a:gdLst/>
              <a:ahLst/>
              <a:cxnLst/>
              <a:rect r="r" b="b" t="t" l="l"/>
              <a:pathLst>
                <a:path h="2832830" w="363555">
                  <a:moveTo>
                    <a:pt x="0" y="0"/>
                  </a:moveTo>
                  <a:lnTo>
                    <a:pt x="363555" y="0"/>
                  </a:lnTo>
                  <a:lnTo>
                    <a:pt x="363555" y="2832830"/>
                  </a:lnTo>
                  <a:lnTo>
                    <a:pt x="0" y="2832830"/>
                  </a:lnTo>
                  <a:close/>
                </a:path>
              </a:pathLst>
            </a:custGeom>
            <a:gradFill rotWithShape="true">
              <a:gsLst>
                <a:gs pos="0">
                  <a:srgbClr val="001627">
                    <a:alpha val="0"/>
                  </a:srgbClr>
                </a:gs>
                <a:gs pos="100000">
                  <a:srgbClr val="0B4972">
                    <a:alpha val="100000"/>
                  </a:srgbClr>
                </a:gs>
              </a:gsLst>
              <a:lin ang="5400000"/>
            </a:gradFill>
          </p:spPr>
        </p:sp>
        <p:sp>
          <p:nvSpPr>
            <p:cNvPr name="TextBox 9" id="9"/>
            <p:cNvSpPr txBox="true"/>
            <p:nvPr/>
          </p:nvSpPr>
          <p:spPr>
            <a:xfrm>
              <a:off x="0" y="-66675"/>
              <a:ext cx="363555" cy="2899505"/>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5400000">
            <a:off x="-2336773" y="6642016"/>
            <a:ext cx="5576517" cy="48387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Poppins"/>
                <a:ea typeface="Poppins"/>
                <a:cs typeface="Poppins"/>
                <a:sym typeface="Poppins"/>
              </a:rPr>
              <a:t>Challange 4 : Data Visualization</a:t>
            </a:r>
          </a:p>
        </p:txBody>
      </p:sp>
      <p:sp>
        <p:nvSpPr>
          <p:cNvPr name="TextBox 11" id="11"/>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2" id="12"/>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13" id="13"/>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4" id="14"/>
          <p:cNvSpPr txBox="true"/>
          <p:nvPr/>
        </p:nvSpPr>
        <p:spPr>
          <a:xfrm rot="0">
            <a:off x="6850568" y="9129284"/>
            <a:ext cx="4586864" cy="566420"/>
          </a:xfrm>
          <a:prstGeom prst="rect">
            <a:avLst/>
          </a:prstGeom>
        </p:spPr>
        <p:txBody>
          <a:bodyPr anchor="t" rtlCol="false" tIns="0" lIns="0" bIns="0" rIns="0">
            <a:spAutoFit/>
          </a:bodyPr>
          <a:lstStyle/>
          <a:p>
            <a:pPr algn="ctr">
              <a:lnSpc>
                <a:spcPts val="4480"/>
              </a:lnSpc>
              <a:spcBef>
                <a:spcPct val="0"/>
              </a:spcBef>
            </a:pPr>
            <a:r>
              <a:rPr lang="en-US" b="true" sz="3200" u="sng">
                <a:solidFill>
                  <a:srgbClr val="FFFFFF"/>
                </a:solidFill>
                <a:latin typeface="Poppins Medium"/>
                <a:ea typeface="Poppins Medium"/>
                <a:cs typeface="Poppins Medium"/>
                <a:sym typeface="Poppins Medium"/>
                <a:hlinkClick r:id="rId5" tooltip="https://lookerstudio.google.com/reporting/4585ab2b-4cfa-43d2-a468-a7d36bd79d7b"/>
              </a:rPr>
              <a:t>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21421"/>
        </a:solidFill>
      </p:bgPr>
    </p:bg>
    <p:spTree>
      <p:nvGrpSpPr>
        <p:cNvPr id="1" name=""/>
        <p:cNvGrpSpPr/>
        <p:nvPr/>
      </p:nvGrpSpPr>
      <p:grpSpPr>
        <a:xfrm>
          <a:off x="0" y="0"/>
          <a:ext cx="0" cy="0"/>
          <a:chOff x="0" y="0"/>
          <a:chExt cx="0" cy="0"/>
        </a:xfrm>
      </p:grpSpPr>
      <p:grpSp>
        <p:nvGrpSpPr>
          <p:cNvPr name="Group 2" id="2"/>
          <p:cNvGrpSpPr/>
          <p:nvPr/>
        </p:nvGrpSpPr>
        <p:grpSpPr>
          <a:xfrm rot="0">
            <a:off x="-351675" y="-237050"/>
            <a:ext cx="1380375" cy="10755900"/>
            <a:chOff x="0" y="0"/>
            <a:chExt cx="363555" cy="2832830"/>
          </a:xfrm>
        </p:grpSpPr>
        <p:sp>
          <p:nvSpPr>
            <p:cNvPr name="Freeform 3" id="3"/>
            <p:cNvSpPr/>
            <p:nvPr/>
          </p:nvSpPr>
          <p:spPr>
            <a:xfrm flipH="false" flipV="false" rot="0">
              <a:off x="0" y="0"/>
              <a:ext cx="363555" cy="2832830"/>
            </a:xfrm>
            <a:custGeom>
              <a:avLst/>
              <a:gdLst/>
              <a:ahLst/>
              <a:cxnLst/>
              <a:rect r="r" b="b" t="t" l="l"/>
              <a:pathLst>
                <a:path h="2832830" w="363555">
                  <a:moveTo>
                    <a:pt x="0" y="0"/>
                  </a:moveTo>
                  <a:lnTo>
                    <a:pt x="363555" y="0"/>
                  </a:lnTo>
                  <a:lnTo>
                    <a:pt x="363555" y="2832830"/>
                  </a:lnTo>
                  <a:lnTo>
                    <a:pt x="0" y="2832830"/>
                  </a:lnTo>
                  <a:close/>
                </a:path>
              </a:pathLst>
            </a:custGeom>
            <a:gradFill rotWithShape="true">
              <a:gsLst>
                <a:gs pos="0">
                  <a:srgbClr val="001627">
                    <a:alpha val="0"/>
                  </a:srgbClr>
                </a:gs>
                <a:gs pos="100000">
                  <a:srgbClr val="0B4972">
                    <a:alpha val="100000"/>
                  </a:srgbClr>
                </a:gs>
              </a:gsLst>
              <a:lin ang="5400000"/>
            </a:gradFill>
          </p:spPr>
        </p:sp>
        <p:sp>
          <p:nvSpPr>
            <p:cNvPr name="TextBox 4" id="4"/>
            <p:cNvSpPr txBox="true"/>
            <p:nvPr/>
          </p:nvSpPr>
          <p:spPr>
            <a:xfrm>
              <a:off x="0" y="-66675"/>
              <a:ext cx="363555" cy="289950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2281763" y="2208759"/>
            <a:ext cx="6485715" cy="3773866"/>
            <a:chOff x="0" y="0"/>
            <a:chExt cx="1708172" cy="993940"/>
          </a:xfrm>
        </p:grpSpPr>
        <p:sp>
          <p:nvSpPr>
            <p:cNvPr name="Freeform 6" id="6"/>
            <p:cNvSpPr/>
            <p:nvPr/>
          </p:nvSpPr>
          <p:spPr>
            <a:xfrm flipH="false" flipV="false" rot="0">
              <a:off x="0" y="0"/>
              <a:ext cx="1708172" cy="993940"/>
            </a:xfrm>
            <a:custGeom>
              <a:avLst/>
              <a:gdLst/>
              <a:ahLst/>
              <a:cxnLst/>
              <a:rect r="r" b="b" t="t" l="l"/>
              <a:pathLst>
                <a:path h="993940" w="1708172">
                  <a:moveTo>
                    <a:pt x="26261" y="0"/>
                  </a:moveTo>
                  <a:lnTo>
                    <a:pt x="1681911" y="0"/>
                  </a:lnTo>
                  <a:cubicBezTo>
                    <a:pt x="1696414" y="0"/>
                    <a:pt x="1708172" y="11758"/>
                    <a:pt x="1708172" y="26261"/>
                  </a:cubicBezTo>
                  <a:lnTo>
                    <a:pt x="1708172" y="967679"/>
                  </a:lnTo>
                  <a:cubicBezTo>
                    <a:pt x="1708172" y="974644"/>
                    <a:pt x="1705405" y="981323"/>
                    <a:pt x="1700480" y="986248"/>
                  </a:cubicBezTo>
                  <a:cubicBezTo>
                    <a:pt x="1695555" y="991173"/>
                    <a:pt x="1688876" y="993940"/>
                    <a:pt x="1681911" y="993940"/>
                  </a:cubicBezTo>
                  <a:lnTo>
                    <a:pt x="26261" y="993940"/>
                  </a:lnTo>
                  <a:cubicBezTo>
                    <a:pt x="19296" y="993940"/>
                    <a:pt x="12617" y="991173"/>
                    <a:pt x="7692" y="986248"/>
                  </a:cubicBezTo>
                  <a:cubicBezTo>
                    <a:pt x="2767" y="981323"/>
                    <a:pt x="0" y="974644"/>
                    <a:pt x="0" y="967679"/>
                  </a:cubicBezTo>
                  <a:lnTo>
                    <a:pt x="0" y="26261"/>
                  </a:lnTo>
                  <a:cubicBezTo>
                    <a:pt x="0" y="19296"/>
                    <a:pt x="2767" y="12617"/>
                    <a:pt x="7692" y="7692"/>
                  </a:cubicBezTo>
                  <a:cubicBezTo>
                    <a:pt x="12617" y="2767"/>
                    <a:pt x="19296" y="0"/>
                    <a:pt x="26261"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7" id="7"/>
            <p:cNvSpPr txBox="true"/>
            <p:nvPr/>
          </p:nvSpPr>
          <p:spPr>
            <a:xfrm>
              <a:off x="0" y="-66675"/>
              <a:ext cx="1708172" cy="106061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028700" y="8010930"/>
            <a:ext cx="17714041" cy="7404108"/>
          </a:xfrm>
          <a:custGeom>
            <a:avLst/>
            <a:gdLst/>
            <a:ahLst/>
            <a:cxnLst/>
            <a:rect r="r" b="b" t="t" l="l"/>
            <a:pathLst>
              <a:path h="7404108" w="17714041">
                <a:moveTo>
                  <a:pt x="0" y="0"/>
                </a:moveTo>
                <a:lnTo>
                  <a:pt x="17714041" y="0"/>
                </a:lnTo>
                <a:lnTo>
                  <a:pt x="17714041" y="7404108"/>
                </a:lnTo>
                <a:lnTo>
                  <a:pt x="0" y="7404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81763" y="2356321"/>
            <a:ext cx="6485715" cy="3626304"/>
          </a:xfrm>
          <a:custGeom>
            <a:avLst/>
            <a:gdLst/>
            <a:ahLst/>
            <a:cxnLst/>
            <a:rect r="r" b="b" t="t" l="l"/>
            <a:pathLst>
              <a:path h="3626304" w="6485715">
                <a:moveTo>
                  <a:pt x="0" y="0"/>
                </a:moveTo>
                <a:lnTo>
                  <a:pt x="6485716" y="0"/>
                </a:lnTo>
                <a:lnTo>
                  <a:pt x="6485716" y="3626304"/>
                </a:lnTo>
                <a:lnTo>
                  <a:pt x="0" y="3626304"/>
                </a:lnTo>
                <a:lnTo>
                  <a:pt x="0" y="0"/>
                </a:lnTo>
                <a:close/>
              </a:path>
            </a:pathLst>
          </a:custGeom>
          <a:blipFill>
            <a:blip r:embed="rId4"/>
            <a:stretch>
              <a:fillRect l="0" t="0" r="0" b="0"/>
            </a:stretch>
          </a:blipFill>
        </p:spPr>
      </p:sp>
      <p:grpSp>
        <p:nvGrpSpPr>
          <p:cNvPr name="Group 10" id="10"/>
          <p:cNvGrpSpPr/>
          <p:nvPr/>
        </p:nvGrpSpPr>
        <p:grpSpPr>
          <a:xfrm rot="0">
            <a:off x="1503460" y="6155098"/>
            <a:ext cx="8042322" cy="728852"/>
            <a:chOff x="0" y="0"/>
            <a:chExt cx="2118143" cy="191961"/>
          </a:xfrm>
        </p:grpSpPr>
        <p:sp>
          <p:nvSpPr>
            <p:cNvPr name="Freeform 11" id="11"/>
            <p:cNvSpPr/>
            <p:nvPr/>
          </p:nvSpPr>
          <p:spPr>
            <a:xfrm flipH="false" flipV="false" rot="0">
              <a:off x="0" y="0"/>
              <a:ext cx="2118143" cy="191961"/>
            </a:xfrm>
            <a:custGeom>
              <a:avLst/>
              <a:gdLst/>
              <a:ahLst/>
              <a:cxnLst/>
              <a:rect r="r" b="b" t="t" l="l"/>
              <a:pathLst>
                <a:path h="191961" w="2118143">
                  <a:moveTo>
                    <a:pt x="21178" y="0"/>
                  </a:moveTo>
                  <a:lnTo>
                    <a:pt x="2096964" y="0"/>
                  </a:lnTo>
                  <a:cubicBezTo>
                    <a:pt x="2102581" y="0"/>
                    <a:pt x="2107968" y="2231"/>
                    <a:pt x="2111940" y="6203"/>
                  </a:cubicBezTo>
                  <a:cubicBezTo>
                    <a:pt x="2115911" y="10175"/>
                    <a:pt x="2118143" y="15561"/>
                    <a:pt x="2118143" y="21178"/>
                  </a:cubicBezTo>
                  <a:lnTo>
                    <a:pt x="2118143" y="170783"/>
                  </a:lnTo>
                  <a:cubicBezTo>
                    <a:pt x="2118143" y="176400"/>
                    <a:pt x="2115911" y="181786"/>
                    <a:pt x="2111940" y="185758"/>
                  </a:cubicBezTo>
                  <a:cubicBezTo>
                    <a:pt x="2107968" y="189730"/>
                    <a:pt x="2102581" y="191961"/>
                    <a:pt x="2096964" y="191961"/>
                  </a:cubicBezTo>
                  <a:lnTo>
                    <a:pt x="21178" y="191961"/>
                  </a:lnTo>
                  <a:cubicBezTo>
                    <a:pt x="15561" y="191961"/>
                    <a:pt x="10175" y="189730"/>
                    <a:pt x="6203" y="185758"/>
                  </a:cubicBezTo>
                  <a:cubicBezTo>
                    <a:pt x="2231" y="181786"/>
                    <a:pt x="0" y="176400"/>
                    <a:pt x="0" y="170783"/>
                  </a:cubicBezTo>
                  <a:lnTo>
                    <a:pt x="0" y="21178"/>
                  </a:lnTo>
                  <a:cubicBezTo>
                    <a:pt x="0" y="15561"/>
                    <a:pt x="2231" y="10175"/>
                    <a:pt x="6203" y="6203"/>
                  </a:cubicBezTo>
                  <a:cubicBezTo>
                    <a:pt x="10175" y="2231"/>
                    <a:pt x="15561" y="0"/>
                    <a:pt x="21178"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12" id="12"/>
            <p:cNvSpPr txBox="true"/>
            <p:nvPr/>
          </p:nvSpPr>
          <p:spPr>
            <a:xfrm>
              <a:off x="0" y="-66675"/>
              <a:ext cx="2118143" cy="258636"/>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1629471" y="6256602"/>
            <a:ext cx="7790300" cy="525845"/>
          </a:xfrm>
          <a:custGeom>
            <a:avLst/>
            <a:gdLst/>
            <a:ahLst/>
            <a:cxnLst/>
            <a:rect r="r" b="b" t="t" l="l"/>
            <a:pathLst>
              <a:path h="525845" w="7790300">
                <a:moveTo>
                  <a:pt x="0" y="0"/>
                </a:moveTo>
                <a:lnTo>
                  <a:pt x="7790300" y="0"/>
                </a:lnTo>
                <a:lnTo>
                  <a:pt x="7790300" y="525845"/>
                </a:lnTo>
                <a:lnTo>
                  <a:pt x="0" y="525845"/>
                </a:lnTo>
                <a:lnTo>
                  <a:pt x="0" y="0"/>
                </a:lnTo>
                <a:close/>
              </a:path>
            </a:pathLst>
          </a:custGeom>
          <a:blipFill>
            <a:blip r:embed="rId5"/>
            <a:stretch>
              <a:fillRect l="0" t="0" r="0" b="0"/>
            </a:stretch>
          </a:blipFill>
        </p:spPr>
      </p:sp>
      <p:sp>
        <p:nvSpPr>
          <p:cNvPr name="TextBox 14" id="14"/>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5" id="15"/>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16" id="16"/>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7" id="17"/>
          <p:cNvSpPr txBox="true"/>
          <p:nvPr/>
        </p:nvSpPr>
        <p:spPr>
          <a:xfrm rot="0">
            <a:off x="1028700" y="833594"/>
            <a:ext cx="2876913" cy="1095375"/>
          </a:xfrm>
          <a:prstGeom prst="rect">
            <a:avLst/>
          </a:prstGeom>
        </p:spPr>
        <p:txBody>
          <a:bodyPr anchor="t" rtlCol="false" tIns="0" lIns="0" bIns="0" rIns="0">
            <a:spAutoFit/>
          </a:bodyPr>
          <a:lstStyle/>
          <a:p>
            <a:pPr algn="l">
              <a:lnSpc>
                <a:spcPts val="8400"/>
              </a:lnSpc>
              <a:spcBef>
                <a:spcPct val="0"/>
              </a:spcBef>
            </a:pPr>
            <a:r>
              <a:rPr lang="en-US" sz="6000" b="true">
                <a:solidFill>
                  <a:srgbClr val="FFFFFF"/>
                </a:solidFill>
                <a:latin typeface="Poppins Medium"/>
                <a:ea typeface="Poppins Medium"/>
                <a:cs typeface="Poppins Medium"/>
                <a:sym typeface="Poppins Medium"/>
              </a:rPr>
              <a:t>Insight </a:t>
            </a:r>
          </a:p>
        </p:txBody>
      </p:sp>
      <p:sp>
        <p:nvSpPr>
          <p:cNvPr name="TextBox 18" id="18"/>
          <p:cNvSpPr txBox="true"/>
          <p:nvPr/>
        </p:nvSpPr>
        <p:spPr>
          <a:xfrm rot="-5400000">
            <a:off x="-2336773" y="6642016"/>
            <a:ext cx="5576517" cy="48387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Poppins"/>
                <a:ea typeface="Poppins"/>
                <a:cs typeface="Poppins"/>
                <a:sym typeface="Poppins"/>
              </a:rPr>
              <a:t>Challange 4 : Data Visualization</a:t>
            </a:r>
          </a:p>
        </p:txBody>
      </p:sp>
      <p:sp>
        <p:nvSpPr>
          <p:cNvPr name="TextBox 19" id="19"/>
          <p:cNvSpPr txBox="true"/>
          <p:nvPr/>
        </p:nvSpPr>
        <p:spPr>
          <a:xfrm rot="0">
            <a:off x="9288681" y="3062896"/>
            <a:ext cx="6183309" cy="1664335"/>
          </a:xfrm>
          <a:prstGeom prst="rect">
            <a:avLst/>
          </a:prstGeom>
        </p:spPr>
        <p:txBody>
          <a:bodyPr anchor="t" rtlCol="false" tIns="0" lIns="0" bIns="0" rIns="0">
            <a:spAutoFit/>
          </a:bodyPr>
          <a:lstStyle/>
          <a:p>
            <a:pPr algn="just" marL="0" indent="0" lvl="0">
              <a:lnSpc>
                <a:spcPts val="2240"/>
              </a:lnSpc>
              <a:spcBef>
                <a:spcPct val="0"/>
              </a:spcBef>
            </a:pPr>
            <a:r>
              <a:rPr lang="en-US" sz="1600">
                <a:solidFill>
                  <a:srgbClr val="FFFFFF"/>
                </a:solidFill>
                <a:latin typeface="Poppins"/>
                <a:ea typeface="Poppins"/>
                <a:cs typeface="Poppins"/>
                <a:sym typeface="Poppins"/>
              </a:rPr>
              <a:t>Based </a:t>
            </a:r>
            <a:r>
              <a:rPr lang="en-US" sz="1600">
                <a:solidFill>
                  <a:srgbClr val="FFFFFF"/>
                </a:solidFill>
                <a:latin typeface="Poppins"/>
                <a:ea typeface="Poppins"/>
                <a:cs typeface="Poppins"/>
                <a:sym typeface="Poppins"/>
              </a:rPr>
              <a:t>o</a:t>
            </a:r>
            <a:r>
              <a:rPr lang="en-US" sz="1600">
                <a:solidFill>
                  <a:srgbClr val="FFFFFF"/>
                </a:solidFill>
                <a:latin typeface="Poppins"/>
                <a:ea typeface="Poppins"/>
                <a:cs typeface="Poppins"/>
                <a:sym typeface="Poppins"/>
              </a:rPr>
              <a:t>n </a:t>
            </a:r>
            <a:r>
              <a:rPr lang="en-US" sz="1600">
                <a:solidFill>
                  <a:srgbClr val="FFFFFF"/>
                </a:solidFill>
                <a:latin typeface="Poppins"/>
                <a:ea typeface="Poppins"/>
                <a:cs typeface="Poppins"/>
                <a:sym typeface="Poppins"/>
              </a:rPr>
              <a:t>t</a:t>
            </a:r>
            <a:r>
              <a:rPr lang="en-US" sz="1600">
                <a:solidFill>
                  <a:srgbClr val="FFFFFF"/>
                </a:solidFill>
                <a:latin typeface="Poppins"/>
                <a:ea typeface="Poppins"/>
                <a:cs typeface="Poppins"/>
                <a:sym typeface="Poppins"/>
              </a:rPr>
              <a:t>he sale</a:t>
            </a:r>
            <a:r>
              <a:rPr lang="en-US" sz="1600">
                <a:solidFill>
                  <a:srgbClr val="FFFFFF"/>
                </a:solidFill>
                <a:latin typeface="Poppins"/>
                <a:ea typeface="Poppins"/>
                <a:cs typeface="Poppins"/>
                <a:sym typeface="Poppins"/>
              </a:rPr>
              <a:t>s</a:t>
            </a:r>
            <a:r>
              <a:rPr lang="en-US" sz="1600">
                <a:solidFill>
                  <a:srgbClr val="FFFFFF"/>
                </a:solidFill>
                <a:latin typeface="Poppins"/>
                <a:ea typeface="Poppins"/>
                <a:cs typeface="Poppins"/>
                <a:sym typeface="Poppins"/>
              </a:rPr>
              <a:t> trend from January 2020 to December 2021, total sales tended to decline </a:t>
            </a:r>
            <a:r>
              <a:rPr lang="en-US" b="true" sz="1600">
                <a:solidFill>
                  <a:srgbClr val="FFFFFF"/>
                </a:solidFill>
                <a:latin typeface="Poppins Bold"/>
                <a:ea typeface="Poppins Bold"/>
                <a:cs typeface="Poppins Bold"/>
                <a:sym typeface="Poppins Bold"/>
              </a:rPr>
              <a:t>despite fluctuating</a:t>
            </a:r>
            <a:r>
              <a:rPr lang="en-US" sz="1600">
                <a:solidFill>
                  <a:srgbClr val="FFFFFF"/>
                </a:solidFill>
                <a:latin typeface="Poppins"/>
                <a:ea typeface="Poppins"/>
                <a:cs typeface="Poppins"/>
                <a:sym typeface="Poppins"/>
              </a:rPr>
              <a:t> each m</a:t>
            </a:r>
            <a:r>
              <a:rPr lang="en-US" sz="1600">
                <a:solidFill>
                  <a:srgbClr val="FFFFFF"/>
                </a:solidFill>
                <a:latin typeface="Poppins"/>
                <a:ea typeface="Poppins"/>
                <a:cs typeface="Poppins"/>
                <a:sym typeface="Poppins"/>
              </a:rPr>
              <a:t>on</a:t>
            </a:r>
            <a:r>
              <a:rPr lang="en-US" sz="1600">
                <a:solidFill>
                  <a:srgbClr val="FFFFFF"/>
                </a:solidFill>
                <a:latin typeface="Poppins"/>
                <a:ea typeface="Poppins"/>
                <a:cs typeface="Poppins"/>
                <a:sym typeface="Poppins"/>
              </a:rPr>
              <a:t>th. Th</a:t>
            </a:r>
            <a:r>
              <a:rPr lang="en-US" sz="1600">
                <a:solidFill>
                  <a:srgbClr val="FFFFFF"/>
                </a:solidFill>
                <a:latin typeface="Poppins"/>
                <a:ea typeface="Poppins"/>
                <a:cs typeface="Poppins"/>
                <a:sym typeface="Poppins"/>
              </a:rPr>
              <a:t>e</a:t>
            </a:r>
            <a:r>
              <a:rPr lang="en-US" sz="1600">
                <a:solidFill>
                  <a:srgbClr val="FFFFFF"/>
                </a:solidFill>
                <a:latin typeface="Poppins"/>
                <a:ea typeface="Poppins"/>
                <a:cs typeface="Poppins"/>
                <a:sym typeface="Poppins"/>
              </a:rPr>
              <a:t> peak sales occurred in </a:t>
            </a:r>
            <a:r>
              <a:rPr lang="en-US" b="true" sz="1600">
                <a:solidFill>
                  <a:srgbClr val="2D8BBA"/>
                </a:solidFill>
                <a:latin typeface="Poppins Bold"/>
                <a:ea typeface="Poppins Bold"/>
                <a:cs typeface="Poppins Bold"/>
                <a:sym typeface="Poppins Bold"/>
              </a:rPr>
              <a:t>June 2021</a:t>
            </a:r>
            <a:r>
              <a:rPr lang="en-US" sz="1600">
                <a:solidFill>
                  <a:srgbClr val="FFFFFF"/>
                </a:solidFill>
                <a:latin typeface="Poppins"/>
                <a:ea typeface="Poppins"/>
                <a:cs typeface="Poppins"/>
                <a:sym typeface="Poppins"/>
              </a:rPr>
              <a:t>, with 95,401 products sold, while the </a:t>
            </a:r>
            <a:r>
              <a:rPr lang="en-US" b="true" sz="1600">
                <a:solidFill>
                  <a:srgbClr val="FF3131"/>
                </a:solidFill>
                <a:latin typeface="Poppins Bold"/>
                <a:ea typeface="Poppins Bold"/>
                <a:cs typeface="Poppins Bold"/>
                <a:sym typeface="Poppins Bold"/>
              </a:rPr>
              <a:t>lowest sales</a:t>
            </a:r>
            <a:r>
              <a:rPr lang="en-US" sz="1600">
                <a:solidFill>
                  <a:srgbClr val="FFFFFF"/>
                </a:solidFill>
                <a:latin typeface="Poppins"/>
                <a:ea typeface="Poppins"/>
                <a:cs typeface="Poppins"/>
                <a:sym typeface="Poppins"/>
              </a:rPr>
              <a:t> were recorded in </a:t>
            </a:r>
            <a:r>
              <a:rPr lang="en-US" b="true" sz="1600">
                <a:solidFill>
                  <a:srgbClr val="FF3131"/>
                </a:solidFill>
                <a:latin typeface="Poppins Bold"/>
                <a:ea typeface="Poppins Bold"/>
                <a:cs typeface="Poppins Bold"/>
                <a:sym typeface="Poppins Bold"/>
              </a:rPr>
              <a:t>October 2021</a:t>
            </a:r>
            <a:r>
              <a:rPr lang="en-US" sz="1600">
                <a:solidFill>
                  <a:srgbClr val="FFFFFF"/>
                </a:solidFill>
                <a:latin typeface="Poppins"/>
                <a:ea typeface="Poppins"/>
                <a:cs typeface="Poppins"/>
                <a:sym typeface="Poppins"/>
              </a:rPr>
              <a:t>. Overall, total sales reached Rp1,754,750.57 with 11.7 thousand transactions from 1.7 thousand customers.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21421"/>
        </a:solidFill>
      </p:bgPr>
    </p:bg>
    <p:spTree>
      <p:nvGrpSpPr>
        <p:cNvPr id="1" name=""/>
        <p:cNvGrpSpPr/>
        <p:nvPr/>
      </p:nvGrpSpPr>
      <p:grpSpPr>
        <a:xfrm>
          <a:off x="0" y="0"/>
          <a:ext cx="0" cy="0"/>
          <a:chOff x="0" y="0"/>
          <a:chExt cx="0" cy="0"/>
        </a:xfrm>
      </p:grpSpPr>
      <p:grpSp>
        <p:nvGrpSpPr>
          <p:cNvPr name="Group 2" id="2"/>
          <p:cNvGrpSpPr/>
          <p:nvPr/>
        </p:nvGrpSpPr>
        <p:grpSpPr>
          <a:xfrm rot="0">
            <a:off x="-351675" y="-237050"/>
            <a:ext cx="1380375" cy="10755900"/>
            <a:chOff x="0" y="0"/>
            <a:chExt cx="363555" cy="2832830"/>
          </a:xfrm>
        </p:grpSpPr>
        <p:sp>
          <p:nvSpPr>
            <p:cNvPr name="Freeform 3" id="3"/>
            <p:cNvSpPr/>
            <p:nvPr/>
          </p:nvSpPr>
          <p:spPr>
            <a:xfrm flipH="false" flipV="false" rot="0">
              <a:off x="0" y="0"/>
              <a:ext cx="363555" cy="2832830"/>
            </a:xfrm>
            <a:custGeom>
              <a:avLst/>
              <a:gdLst/>
              <a:ahLst/>
              <a:cxnLst/>
              <a:rect r="r" b="b" t="t" l="l"/>
              <a:pathLst>
                <a:path h="2832830" w="363555">
                  <a:moveTo>
                    <a:pt x="0" y="0"/>
                  </a:moveTo>
                  <a:lnTo>
                    <a:pt x="363555" y="0"/>
                  </a:lnTo>
                  <a:lnTo>
                    <a:pt x="363555" y="2832830"/>
                  </a:lnTo>
                  <a:lnTo>
                    <a:pt x="0" y="2832830"/>
                  </a:lnTo>
                  <a:close/>
                </a:path>
              </a:pathLst>
            </a:custGeom>
            <a:gradFill rotWithShape="true">
              <a:gsLst>
                <a:gs pos="0">
                  <a:srgbClr val="001627">
                    <a:alpha val="0"/>
                  </a:srgbClr>
                </a:gs>
                <a:gs pos="100000">
                  <a:srgbClr val="0B4972">
                    <a:alpha val="100000"/>
                  </a:srgbClr>
                </a:gs>
              </a:gsLst>
              <a:lin ang="5400000"/>
            </a:gradFill>
          </p:spPr>
        </p:sp>
        <p:sp>
          <p:nvSpPr>
            <p:cNvPr name="TextBox 4" id="4"/>
            <p:cNvSpPr txBox="true"/>
            <p:nvPr/>
          </p:nvSpPr>
          <p:spPr>
            <a:xfrm>
              <a:off x="0" y="-66675"/>
              <a:ext cx="363555" cy="289950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383194" y="2259284"/>
            <a:ext cx="11344612" cy="3061701"/>
            <a:chOff x="0" y="0"/>
            <a:chExt cx="2987881" cy="806374"/>
          </a:xfrm>
        </p:grpSpPr>
        <p:sp>
          <p:nvSpPr>
            <p:cNvPr name="Freeform 6" id="6"/>
            <p:cNvSpPr/>
            <p:nvPr/>
          </p:nvSpPr>
          <p:spPr>
            <a:xfrm flipH="false" flipV="false" rot="0">
              <a:off x="0" y="0"/>
              <a:ext cx="2987881" cy="806374"/>
            </a:xfrm>
            <a:custGeom>
              <a:avLst/>
              <a:gdLst/>
              <a:ahLst/>
              <a:cxnLst/>
              <a:rect r="r" b="b" t="t" l="l"/>
              <a:pathLst>
                <a:path h="806374" w="2987881">
                  <a:moveTo>
                    <a:pt x="15013" y="0"/>
                  </a:moveTo>
                  <a:lnTo>
                    <a:pt x="2972868" y="0"/>
                  </a:lnTo>
                  <a:cubicBezTo>
                    <a:pt x="2981160" y="0"/>
                    <a:pt x="2987881" y="6722"/>
                    <a:pt x="2987881" y="15013"/>
                  </a:cubicBezTo>
                  <a:lnTo>
                    <a:pt x="2987881" y="791361"/>
                  </a:lnTo>
                  <a:cubicBezTo>
                    <a:pt x="2987881" y="799652"/>
                    <a:pt x="2981160" y="806374"/>
                    <a:pt x="2972868" y="806374"/>
                  </a:cubicBezTo>
                  <a:lnTo>
                    <a:pt x="15013" y="806374"/>
                  </a:lnTo>
                  <a:cubicBezTo>
                    <a:pt x="6722" y="806374"/>
                    <a:pt x="0" y="799652"/>
                    <a:pt x="0" y="791361"/>
                  </a:cubicBezTo>
                  <a:lnTo>
                    <a:pt x="0" y="15013"/>
                  </a:lnTo>
                  <a:cubicBezTo>
                    <a:pt x="0" y="6722"/>
                    <a:pt x="6722" y="0"/>
                    <a:pt x="15013"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7" id="7"/>
            <p:cNvSpPr txBox="true"/>
            <p:nvPr/>
          </p:nvSpPr>
          <p:spPr>
            <a:xfrm>
              <a:off x="0" y="-66675"/>
              <a:ext cx="2987881" cy="873049"/>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028700" y="8010930"/>
            <a:ext cx="17714041" cy="7404108"/>
          </a:xfrm>
          <a:custGeom>
            <a:avLst/>
            <a:gdLst/>
            <a:ahLst/>
            <a:cxnLst/>
            <a:rect r="r" b="b" t="t" l="l"/>
            <a:pathLst>
              <a:path h="7404108" w="17714041">
                <a:moveTo>
                  <a:pt x="0" y="0"/>
                </a:moveTo>
                <a:lnTo>
                  <a:pt x="17714041" y="0"/>
                </a:lnTo>
                <a:lnTo>
                  <a:pt x="17714041" y="7404108"/>
                </a:lnTo>
                <a:lnTo>
                  <a:pt x="0" y="7404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3194" y="2353131"/>
            <a:ext cx="5733200" cy="2787768"/>
          </a:xfrm>
          <a:custGeom>
            <a:avLst/>
            <a:gdLst/>
            <a:ahLst/>
            <a:cxnLst/>
            <a:rect r="r" b="b" t="t" l="l"/>
            <a:pathLst>
              <a:path h="2787768" w="5733200">
                <a:moveTo>
                  <a:pt x="0" y="0"/>
                </a:moveTo>
                <a:lnTo>
                  <a:pt x="5733200" y="0"/>
                </a:lnTo>
                <a:lnTo>
                  <a:pt x="5733200" y="2787769"/>
                </a:lnTo>
                <a:lnTo>
                  <a:pt x="0" y="2787769"/>
                </a:lnTo>
                <a:lnTo>
                  <a:pt x="0" y="0"/>
                </a:lnTo>
                <a:close/>
              </a:path>
            </a:pathLst>
          </a:custGeom>
          <a:blipFill>
            <a:blip r:embed="rId4"/>
            <a:stretch>
              <a:fillRect l="0" t="0" r="0" b="0"/>
            </a:stretch>
          </a:blipFill>
        </p:spPr>
      </p:sp>
      <p:sp>
        <p:nvSpPr>
          <p:cNvPr name="Freeform 10" id="10"/>
          <p:cNvSpPr/>
          <p:nvPr/>
        </p:nvSpPr>
        <p:spPr>
          <a:xfrm flipH="false" flipV="false" rot="0">
            <a:off x="6823433" y="2319517"/>
            <a:ext cx="6038546" cy="2854998"/>
          </a:xfrm>
          <a:custGeom>
            <a:avLst/>
            <a:gdLst/>
            <a:ahLst/>
            <a:cxnLst/>
            <a:rect r="r" b="b" t="t" l="l"/>
            <a:pathLst>
              <a:path h="2854998" w="6038546">
                <a:moveTo>
                  <a:pt x="0" y="0"/>
                </a:moveTo>
                <a:lnTo>
                  <a:pt x="6038547" y="0"/>
                </a:lnTo>
                <a:lnTo>
                  <a:pt x="6038547" y="2854997"/>
                </a:lnTo>
                <a:lnTo>
                  <a:pt x="0" y="2854997"/>
                </a:lnTo>
                <a:lnTo>
                  <a:pt x="0" y="0"/>
                </a:lnTo>
                <a:close/>
              </a:path>
            </a:pathLst>
          </a:custGeom>
          <a:blipFill>
            <a:blip r:embed="rId5"/>
            <a:stretch>
              <a:fillRect l="0" t="0" r="0" b="0"/>
            </a:stretch>
          </a:blipFill>
        </p:spPr>
      </p:sp>
      <p:grpSp>
        <p:nvGrpSpPr>
          <p:cNvPr name="Group 11" id="11"/>
          <p:cNvGrpSpPr/>
          <p:nvPr/>
        </p:nvGrpSpPr>
        <p:grpSpPr>
          <a:xfrm rot="0">
            <a:off x="13450758" y="2259284"/>
            <a:ext cx="3070111" cy="3061701"/>
            <a:chOff x="0" y="0"/>
            <a:chExt cx="808589" cy="806374"/>
          </a:xfrm>
        </p:grpSpPr>
        <p:sp>
          <p:nvSpPr>
            <p:cNvPr name="Freeform 12" id="12"/>
            <p:cNvSpPr/>
            <p:nvPr/>
          </p:nvSpPr>
          <p:spPr>
            <a:xfrm flipH="false" flipV="false" rot="0">
              <a:off x="0" y="0"/>
              <a:ext cx="808589" cy="806374"/>
            </a:xfrm>
            <a:custGeom>
              <a:avLst/>
              <a:gdLst/>
              <a:ahLst/>
              <a:cxnLst/>
              <a:rect r="r" b="b" t="t" l="l"/>
              <a:pathLst>
                <a:path h="806374" w="808589">
                  <a:moveTo>
                    <a:pt x="55478" y="0"/>
                  </a:moveTo>
                  <a:lnTo>
                    <a:pt x="753111" y="0"/>
                  </a:lnTo>
                  <a:cubicBezTo>
                    <a:pt x="767825" y="0"/>
                    <a:pt x="781936" y="5845"/>
                    <a:pt x="792340" y="16249"/>
                  </a:cubicBezTo>
                  <a:cubicBezTo>
                    <a:pt x="802744" y="26653"/>
                    <a:pt x="808589" y="40764"/>
                    <a:pt x="808589" y="55478"/>
                  </a:cubicBezTo>
                  <a:lnTo>
                    <a:pt x="808589" y="750896"/>
                  </a:lnTo>
                  <a:cubicBezTo>
                    <a:pt x="808589" y="765610"/>
                    <a:pt x="802744" y="779721"/>
                    <a:pt x="792340" y="790125"/>
                  </a:cubicBezTo>
                  <a:cubicBezTo>
                    <a:pt x="781936" y="800529"/>
                    <a:pt x="767825" y="806374"/>
                    <a:pt x="753111" y="806374"/>
                  </a:cubicBezTo>
                  <a:lnTo>
                    <a:pt x="55478" y="806374"/>
                  </a:lnTo>
                  <a:cubicBezTo>
                    <a:pt x="40764" y="806374"/>
                    <a:pt x="26653" y="800529"/>
                    <a:pt x="16249" y="790125"/>
                  </a:cubicBezTo>
                  <a:cubicBezTo>
                    <a:pt x="5845" y="779721"/>
                    <a:pt x="0" y="765610"/>
                    <a:pt x="0" y="750896"/>
                  </a:cubicBezTo>
                  <a:lnTo>
                    <a:pt x="0" y="55478"/>
                  </a:lnTo>
                  <a:cubicBezTo>
                    <a:pt x="0" y="40764"/>
                    <a:pt x="5845" y="26653"/>
                    <a:pt x="16249" y="16249"/>
                  </a:cubicBezTo>
                  <a:cubicBezTo>
                    <a:pt x="26653" y="5845"/>
                    <a:pt x="40764" y="0"/>
                    <a:pt x="55478"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13" id="13"/>
            <p:cNvSpPr txBox="true"/>
            <p:nvPr/>
          </p:nvSpPr>
          <p:spPr>
            <a:xfrm>
              <a:off x="0" y="-66675"/>
              <a:ext cx="808589" cy="873049"/>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13606988" y="2289401"/>
            <a:ext cx="2757650" cy="2915230"/>
          </a:xfrm>
          <a:custGeom>
            <a:avLst/>
            <a:gdLst/>
            <a:ahLst/>
            <a:cxnLst/>
            <a:rect r="r" b="b" t="t" l="l"/>
            <a:pathLst>
              <a:path h="2915230" w="2757650">
                <a:moveTo>
                  <a:pt x="0" y="0"/>
                </a:moveTo>
                <a:lnTo>
                  <a:pt x="2757650" y="0"/>
                </a:lnTo>
                <a:lnTo>
                  <a:pt x="2757650" y="2915230"/>
                </a:lnTo>
                <a:lnTo>
                  <a:pt x="0" y="2915230"/>
                </a:lnTo>
                <a:lnTo>
                  <a:pt x="0" y="0"/>
                </a:lnTo>
                <a:close/>
              </a:path>
            </a:pathLst>
          </a:custGeom>
          <a:blipFill>
            <a:blip r:embed="rId6"/>
            <a:stretch>
              <a:fillRect l="0" t="0" r="0" b="0"/>
            </a:stretch>
          </a:blipFill>
        </p:spPr>
      </p:sp>
      <p:sp>
        <p:nvSpPr>
          <p:cNvPr name="TextBox 15" id="15"/>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6" id="16"/>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17" id="17"/>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8" id="18"/>
          <p:cNvSpPr txBox="true"/>
          <p:nvPr/>
        </p:nvSpPr>
        <p:spPr>
          <a:xfrm rot="0">
            <a:off x="1028700" y="833594"/>
            <a:ext cx="2876913" cy="1095375"/>
          </a:xfrm>
          <a:prstGeom prst="rect">
            <a:avLst/>
          </a:prstGeom>
        </p:spPr>
        <p:txBody>
          <a:bodyPr anchor="t" rtlCol="false" tIns="0" lIns="0" bIns="0" rIns="0">
            <a:spAutoFit/>
          </a:bodyPr>
          <a:lstStyle/>
          <a:p>
            <a:pPr algn="l">
              <a:lnSpc>
                <a:spcPts val="8400"/>
              </a:lnSpc>
              <a:spcBef>
                <a:spcPct val="0"/>
              </a:spcBef>
            </a:pPr>
            <a:r>
              <a:rPr lang="en-US" sz="6000" b="true">
                <a:solidFill>
                  <a:srgbClr val="FFFFFF"/>
                </a:solidFill>
                <a:latin typeface="Poppins Medium"/>
                <a:ea typeface="Poppins Medium"/>
                <a:cs typeface="Poppins Medium"/>
                <a:sym typeface="Poppins Medium"/>
              </a:rPr>
              <a:t>Insight </a:t>
            </a:r>
          </a:p>
        </p:txBody>
      </p:sp>
      <p:sp>
        <p:nvSpPr>
          <p:cNvPr name="TextBox 19" id="19"/>
          <p:cNvSpPr txBox="true"/>
          <p:nvPr/>
        </p:nvSpPr>
        <p:spPr>
          <a:xfrm rot="-5400000">
            <a:off x="-2336773" y="6642016"/>
            <a:ext cx="5576517" cy="48387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Poppins"/>
                <a:ea typeface="Poppins"/>
                <a:cs typeface="Poppins"/>
                <a:sym typeface="Poppins"/>
              </a:rPr>
              <a:t>Challange 4 : Data Visualization</a:t>
            </a:r>
          </a:p>
        </p:txBody>
      </p:sp>
      <p:sp>
        <p:nvSpPr>
          <p:cNvPr name="TextBox 20" id="20"/>
          <p:cNvSpPr txBox="true"/>
          <p:nvPr/>
        </p:nvSpPr>
        <p:spPr>
          <a:xfrm rot="0">
            <a:off x="4024739" y="5606736"/>
            <a:ext cx="6183309" cy="1664335"/>
          </a:xfrm>
          <a:prstGeom prst="rect">
            <a:avLst/>
          </a:prstGeom>
        </p:spPr>
        <p:txBody>
          <a:bodyPr anchor="t" rtlCol="false" tIns="0" lIns="0" bIns="0" rIns="0">
            <a:spAutoFit/>
          </a:bodyPr>
          <a:lstStyle/>
          <a:p>
            <a:pPr algn="just" marL="0" indent="0" lvl="0">
              <a:lnSpc>
                <a:spcPts val="2240"/>
              </a:lnSpc>
              <a:spcBef>
                <a:spcPct val="0"/>
              </a:spcBef>
            </a:pPr>
            <a:r>
              <a:rPr lang="en-US" b="true" sz="1600">
                <a:solidFill>
                  <a:srgbClr val="FFFFFF"/>
                </a:solidFill>
                <a:latin typeface="Poppins Bold"/>
                <a:ea typeface="Poppins Bold"/>
                <a:cs typeface="Poppins Bold"/>
                <a:sym typeface="Poppins Bold"/>
              </a:rPr>
              <a:t>Robots lead in revenue generation</a:t>
            </a:r>
            <a:r>
              <a:rPr lang="en-US" sz="1600">
                <a:solidFill>
                  <a:srgbClr val="FFFFFF"/>
                </a:solidFill>
                <a:latin typeface="Poppins"/>
                <a:ea typeface="Poppins"/>
                <a:cs typeface="Poppins"/>
                <a:sym typeface="Poppins"/>
              </a:rPr>
              <a:t>, with </a:t>
            </a:r>
            <a:r>
              <a:rPr lang="en-US" b="true" sz="1600">
                <a:solidFill>
                  <a:srgbClr val="41B8D5"/>
                </a:solidFill>
                <a:latin typeface="Poppins Bold"/>
                <a:ea typeface="Poppins Bold"/>
                <a:cs typeface="Poppins Bold"/>
                <a:sym typeface="Poppins Bold"/>
              </a:rPr>
              <a:t>743.5K in total sales</a:t>
            </a:r>
            <a:r>
              <a:rPr lang="en-US" sz="1600">
                <a:solidFill>
                  <a:srgbClr val="FFFFFF"/>
                </a:solidFill>
                <a:latin typeface="Poppins"/>
                <a:ea typeface="Poppins"/>
                <a:cs typeface="Poppins"/>
                <a:sym typeface="Poppins"/>
              </a:rPr>
              <a:t>, sig</a:t>
            </a:r>
            <a:r>
              <a:rPr lang="en-US" sz="1600">
                <a:solidFill>
                  <a:srgbClr val="FFFFFF"/>
                </a:solidFill>
                <a:latin typeface="Poppins"/>
                <a:ea typeface="Poppins"/>
                <a:cs typeface="Poppins"/>
                <a:sym typeface="Poppins"/>
              </a:rPr>
              <a:t>n</a:t>
            </a:r>
            <a:r>
              <a:rPr lang="en-US" sz="1600">
                <a:solidFill>
                  <a:srgbClr val="FFFFFF"/>
                </a:solidFill>
                <a:latin typeface="Poppins"/>
                <a:ea typeface="Poppins"/>
                <a:cs typeface="Poppins"/>
                <a:sym typeface="Poppins"/>
              </a:rPr>
              <a:t>ificantly o</a:t>
            </a:r>
            <a:r>
              <a:rPr lang="en-US" sz="1600">
                <a:solidFill>
                  <a:srgbClr val="FFFFFF"/>
                </a:solidFill>
                <a:latin typeface="Poppins"/>
                <a:ea typeface="Poppins"/>
                <a:cs typeface="Poppins"/>
                <a:sym typeface="Poppins"/>
              </a:rPr>
              <a:t>u</a:t>
            </a:r>
            <a:r>
              <a:rPr lang="en-US" sz="1600">
                <a:solidFill>
                  <a:srgbClr val="FFFFFF"/>
                </a:solidFill>
                <a:latin typeface="Poppins"/>
                <a:ea typeface="Poppins"/>
                <a:cs typeface="Poppins"/>
                <a:sym typeface="Poppins"/>
              </a:rPr>
              <a:t>tp</a:t>
            </a:r>
            <a:r>
              <a:rPr lang="en-US" sz="1600">
                <a:solidFill>
                  <a:srgbClr val="FFFFFF"/>
                </a:solidFill>
                <a:latin typeface="Poppins"/>
                <a:ea typeface="Poppins"/>
                <a:cs typeface="Poppins"/>
                <a:sym typeface="Poppins"/>
              </a:rPr>
              <a:t>e</a:t>
            </a:r>
            <a:r>
              <a:rPr lang="en-US" sz="1600">
                <a:solidFill>
                  <a:srgbClr val="FFFFFF"/>
                </a:solidFill>
                <a:latin typeface="Poppins"/>
                <a:ea typeface="Poppins"/>
                <a:cs typeface="Poppins"/>
                <a:sym typeface="Poppins"/>
              </a:rPr>
              <a:t>rforming other products. The </a:t>
            </a:r>
            <a:r>
              <a:rPr lang="en-US" sz="1600">
                <a:solidFill>
                  <a:srgbClr val="FFFFFF"/>
                </a:solidFill>
                <a:latin typeface="Poppins"/>
                <a:ea typeface="Poppins"/>
                <a:cs typeface="Poppins"/>
                <a:sym typeface="Poppins"/>
              </a:rPr>
              <a:t>MICR-23K Robot</a:t>
            </a:r>
            <a:r>
              <a:rPr lang="en-US" sz="1600">
                <a:solidFill>
                  <a:srgbClr val="FFFFFF"/>
                </a:solidFill>
                <a:latin typeface="Poppins"/>
                <a:ea typeface="Poppins"/>
                <a:cs typeface="Poppins"/>
                <a:sym typeface="Poppins"/>
              </a:rPr>
              <a:t> is the top category contributor, accounting for </a:t>
            </a:r>
            <a:r>
              <a:rPr lang="en-US" b="true" sz="1600">
                <a:solidFill>
                  <a:srgbClr val="FFFFFF"/>
                </a:solidFill>
                <a:latin typeface="Poppins Bold"/>
                <a:ea typeface="Poppins Bold"/>
                <a:cs typeface="Poppins Bold"/>
                <a:sym typeface="Poppins Bold"/>
              </a:rPr>
              <a:t>25% of total sales. </a:t>
            </a:r>
            <a:r>
              <a:rPr lang="en-US" b="true" sz="1600">
                <a:solidFill>
                  <a:srgbClr val="FF3131"/>
                </a:solidFill>
                <a:latin typeface="Poppins Bold"/>
                <a:ea typeface="Poppins Bold"/>
                <a:cs typeface="Poppins Bold"/>
                <a:sym typeface="Poppins Bold"/>
              </a:rPr>
              <a:t>Training Videos have the highest order quantity (2.1K) but lower revenue (80.7K)</a:t>
            </a:r>
            <a:r>
              <a:rPr lang="en-US" b="true" sz="1600">
                <a:solidFill>
                  <a:srgbClr val="FFFFFF"/>
                </a:solidFill>
                <a:latin typeface="Poppins Bold"/>
                <a:ea typeface="Poppins Bold"/>
                <a:cs typeface="Poppins Bold"/>
                <a:sym typeface="Poppins Bold"/>
              </a:rPr>
              <a:t>, </a:t>
            </a:r>
            <a:r>
              <a:rPr lang="en-US" sz="1600">
                <a:solidFill>
                  <a:srgbClr val="FFFFFF"/>
                </a:solidFill>
                <a:latin typeface="Poppins"/>
                <a:ea typeface="Poppins"/>
                <a:cs typeface="Poppins"/>
                <a:sym typeface="Poppins"/>
              </a:rPr>
              <a:t>suggesting a high demand for low-cost products.</a:t>
            </a:r>
          </a:p>
        </p:txBody>
      </p:sp>
      <p:sp>
        <p:nvSpPr>
          <p:cNvPr name="TextBox 21" id="21"/>
          <p:cNvSpPr txBox="true"/>
          <p:nvPr/>
        </p:nvSpPr>
        <p:spPr>
          <a:xfrm rot="0">
            <a:off x="13344985" y="5606736"/>
            <a:ext cx="3290029" cy="2216785"/>
          </a:xfrm>
          <a:prstGeom prst="rect">
            <a:avLst/>
          </a:prstGeom>
        </p:spPr>
        <p:txBody>
          <a:bodyPr anchor="t" rtlCol="false" tIns="0" lIns="0" bIns="0" rIns="0">
            <a:spAutoFit/>
          </a:bodyPr>
          <a:lstStyle/>
          <a:p>
            <a:pPr algn="just" marL="0" indent="0" lvl="0">
              <a:lnSpc>
                <a:spcPts val="2240"/>
              </a:lnSpc>
              <a:spcBef>
                <a:spcPct val="0"/>
              </a:spcBef>
            </a:pPr>
            <a:r>
              <a:rPr lang="en-US" b="true" sz="1600">
                <a:solidFill>
                  <a:srgbClr val="FFFFFF"/>
                </a:solidFill>
                <a:latin typeface="Poppins Bold"/>
                <a:ea typeface="Poppins Bold"/>
                <a:cs typeface="Poppins Bold"/>
                <a:sym typeface="Poppins Bold"/>
              </a:rPr>
              <a:t>MICR-23K Robot dominates sales (25%), </a:t>
            </a:r>
            <a:r>
              <a:rPr lang="en-US" sz="1600">
                <a:solidFill>
                  <a:srgbClr val="FFFFFF"/>
                </a:solidFill>
                <a:latin typeface="Poppins"/>
                <a:ea typeface="Poppins"/>
                <a:cs typeface="Poppins"/>
                <a:sym typeface="Poppins"/>
              </a:rPr>
              <a:t>while other categories like RWW-75 and RLK-9920 Robot have balanced contributions (19.2%).</a:t>
            </a:r>
            <a:r>
              <a:rPr lang="en-US" b="true" sz="1600">
                <a:solidFill>
                  <a:srgbClr val="FFFFFF"/>
                </a:solidFill>
                <a:latin typeface="Poppins Bold"/>
                <a:ea typeface="Poppins Bold"/>
                <a:cs typeface="Poppins Bold"/>
                <a:sym typeface="Poppins Bold"/>
              </a:rPr>
              <a:t> </a:t>
            </a:r>
            <a:r>
              <a:rPr lang="en-US" b="true" sz="1600">
                <a:solidFill>
                  <a:srgbClr val="FF3131"/>
                </a:solidFill>
                <a:latin typeface="Poppins Bold"/>
                <a:ea typeface="Poppins Bold"/>
                <a:cs typeface="Poppins Bold"/>
                <a:sym typeface="Poppins Bold"/>
              </a:rPr>
              <a:t>RCB-889 Robot has the smallest share (18.1%)</a:t>
            </a:r>
            <a:r>
              <a:rPr lang="en-US" b="true" sz="1600">
                <a:solidFill>
                  <a:srgbClr val="FFFFFF"/>
                </a:solidFill>
                <a:latin typeface="Poppins Bold"/>
                <a:ea typeface="Poppins Bold"/>
                <a:cs typeface="Poppins Bold"/>
                <a:sym typeface="Poppins Bold"/>
              </a:rPr>
              <a:t>, </a:t>
            </a:r>
            <a:r>
              <a:rPr lang="en-US" sz="1600">
                <a:solidFill>
                  <a:srgbClr val="FFFFFF"/>
                </a:solidFill>
                <a:latin typeface="Poppins"/>
                <a:ea typeface="Poppins"/>
                <a:cs typeface="Poppins"/>
                <a:sym typeface="Poppins"/>
              </a:rPr>
              <a:t>despite a high order quantity.</a:t>
            </a:r>
            <a:r>
              <a:rPr lang="en-US" b="true" sz="1600">
                <a:solidFill>
                  <a:srgbClr val="FFFFFF"/>
                </a:solidFill>
                <a:latin typeface="Poppins Bold"/>
                <a:ea typeface="Poppins Bold"/>
                <a:cs typeface="Poppins Bold"/>
                <a:sym typeface="Poppins Bold"/>
              </a:rPr>
              <a: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21421"/>
        </a:solidFill>
      </p:bgPr>
    </p:bg>
    <p:spTree>
      <p:nvGrpSpPr>
        <p:cNvPr id="1" name=""/>
        <p:cNvGrpSpPr/>
        <p:nvPr/>
      </p:nvGrpSpPr>
      <p:grpSpPr>
        <a:xfrm>
          <a:off x="0" y="0"/>
          <a:ext cx="0" cy="0"/>
          <a:chOff x="0" y="0"/>
          <a:chExt cx="0" cy="0"/>
        </a:xfrm>
      </p:grpSpPr>
      <p:grpSp>
        <p:nvGrpSpPr>
          <p:cNvPr name="Group 2" id="2"/>
          <p:cNvGrpSpPr/>
          <p:nvPr/>
        </p:nvGrpSpPr>
        <p:grpSpPr>
          <a:xfrm rot="0">
            <a:off x="-351675" y="-237050"/>
            <a:ext cx="1380375" cy="10755900"/>
            <a:chOff x="0" y="0"/>
            <a:chExt cx="363555" cy="2832830"/>
          </a:xfrm>
        </p:grpSpPr>
        <p:sp>
          <p:nvSpPr>
            <p:cNvPr name="Freeform 3" id="3"/>
            <p:cNvSpPr/>
            <p:nvPr/>
          </p:nvSpPr>
          <p:spPr>
            <a:xfrm flipH="false" flipV="false" rot="0">
              <a:off x="0" y="0"/>
              <a:ext cx="363555" cy="2832830"/>
            </a:xfrm>
            <a:custGeom>
              <a:avLst/>
              <a:gdLst/>
              <a:ahLst/>
              <a:cxnLst/>
              <a:rect r="r" b="b" t="t" l="l"/>
              <a:pathLst>
                <a:path h="2832830" w="363555">
                  <a:moveTo>
                    <a:pt x="0" y="0"/>
                  </a:moveTo>
                  <a:lnTo>
                    <a:pt x="363555" y="0"/>
                  </a:lnTo>
                  <a:lnTo>
                    <a:pt x="363555" y="2832830"/>
                  </a:lnTo>
                  <a:lnTo>
                    <a:pt x="0" y="2832830"/>
                  </a:lnTo>
                  <a:close/>
                </a:path>
              </a:pathLst>
            </a:custGeom>
            <a:gradFill rotWithShape="true">
              <a:gsLst>
                <a:gs pos="0">
                  <a:srgbClr val="001627">
                    <a:alpha val="0"/>
                  </a:srgbClr>
                </a:gs>
                <a:gs pos="100000">
                  <a:srgbClr val="0B4972">
                    <a:alpha val="100000"/>
                  </a:srgbClr>
                </a:gs>
              </a:gsLst>
              <a:lin ang="5400000"/>
            </a:gradFill>
          </p:spPr>
        </p:sp>
        <p:sp>
          <p:nvSpPr>
            <p:cNvPr name="TextBox 4" id="4"/>
            <p:cNvSpPr txBox="true"/>
            <p:nvPr/>
          </p:nvSpPr>
          <p:spPr>
            <a:xfrm>
              <a:off x="0" y="-66675"/>
              <a:ext cx="363555" cy="2899505"/>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28700" y="8010930"/>
            <a:ext cx="17714041" cy="7404108"/>
          </a:xfrm>
          <a:custGeom>
            <a:avLst/>
            <a:gdLst/>
            <a:ahLst/>
            <a:cxnLst/>
            <a:rect r="r" b="b" t="t" l="l"/>
            <a:pathLst>
              <a:path h="7404108" w="17714041">
                <a:moveTo>
                  <a:pt x="0" y="0"/>
                </a:moveTo>
                <a:lnTo>
                  <a:pt x="17714041" y="0"/>
                </a:lnTo>
                <a:lnTo>
                  <a:pt x="17714041" y="7404108"/>
                </a:lnTo>
                <a:lnTo>
                  <a:pt x="0" y="7404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412081" y="1928969"/>
            <a:ext cx="4658919" cy="3858227"/>
            <a:chOff x="0" y="0"/>
            <a:chExt cx="1168074" cy="967326"/>
          </a:xfrm>
        </p:grpSpPr>
        <p:sp>
          <p:nvSpPr>
            <p:cNvPr name="Freeform 7" id="7"/>
            <p:cNvSpPr/>
            <p:nvPr/>
          </p:nvSpPr>
          <p:spPr>
            <a:xfrm flipH="false" flipV="false" rot="0">
              <a:off x="0" y="0"/>
              <a:ext cx="1168074" cy="967326"/>
            </a:xfrm>
            <a:custGeom>
              <a:avLst/>
              <a:gdLst/>
              <a:ahLst/>
              <a:cxnLst/>
              <a:rect r="r" b="b" t="t" l="l"/>
              <a:pathLst>
                <a:path h="967326" w="1168074">
                  <a:moveTo>
                    <a:pt x="36558" y="0"/>
                  </a:moveTo>
                  <a:lnTo>
                    <a:pt x="1131515" y="0"/>
                  </a:lnTo>
                  <a:cubicBezTo>
                    <a:pt x="1141211" y="0"/>
                    <a:pt x="1150510" y="3852"/>
                    <a:pt x="1157366" y="10708"/>
                  </a:cubicBezTo>
                  <a:cubicBezTo>
                    <a:pt x="1164222" y="17564"/>
                    <a:pt x="1168074" y="26862"/>
                    <a:pt x="1168074" y="36558"/>
                  </a:cubicBezTo>
                  <a:lnTo>
                    <a:pt x="1168074" y="930768"/>
                  </a:lnTo>
                  <a:cubicBezTo>
                    <a:pt x="1168074" y="950958"/>
                    <a:pt x="1151706" y="967326"/>
                    <a:pt x="1131515" y="967326"/>
                  </a:cubicBezTo>
                  <a:lnTo>
                    <a:pt x="36558" y="967326"/>
                  </a:lnTo>
                  <a:cubicBezTo>
                    <a:pt x="16368" y="967326"/>
                    <a:pt x="0" y="950958"/>
                    <a:pt x="0" y="930768"/>
                  </a:cubicBezTo>
                  <a:lnTo>
                    <a:pt x="0" y="36558"/>
                  </a:lnTo>
                  <a:cubicBezTo>
                    <a:pt x="0" y="16368"/>
                    <a:pt x="16368" y="0"/>
                    <a:pt x="36558"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8" id="8"/>
            <p:cNvSpPr txBox="true"/>
            <p:nvPr/>
          </p:nvSpPr>
          <p:spPr>
            <a:xfrm>
              <a:off x="0" y="-66675"/>
              <a:ext cx="1168074" cy="1034001"/>
            </a:xfrm>
            <a:prstGeom prst="rect">
              <a:avLst/>
            </a:prstGeom>
          </p:spPr>
          <p:txBody>
            <a:bodyPr anchor="ctr" rtlCol="false" tIns="53364" lIns="53364" bIns="53364" rIns="53364"/>
            <a:lstStyle/>
            <a:p>
              <a:pPr algn="ctr">
                <a:lnSpc>
                  <a:spcPts val="2800"/>
                </a:lnSpc>
              </a:pPr>
            </a:p>
          </p:txBody>
        </p:sp>
      </p:grpSp>
      <p:sp>
        <p:nvSpPr>
          <p:cNvPr name="Freeform 9" id="9"/>
          <p:cNvSpPr/>
          <p:nvPr/>
        </p:nvSpPr>
        <p:spPr>
          <a:xfrm flipH="false" flipV="false" rot="0">
            <a:off x="3412081" y="2091894"/>
            <a:ext cx="4658919" cy="3532377"/>
          </a:xfrm>
          <a:custGeom>
            <a:avLst/>
            <a:gdLst/>
            <a:ahLst/>
            <a:cxnLst/>
            <a:rect r="r" b="b" t="t" l="l"/>
            <a:pathLst>
              <a:path h="3532377" w="4658919">
                <a:moveTo>
                  <a:pt x="0" y="0"/>
                </a:moveTo>
                <a:lnTo>
                  <a:pt x="4658919" y="0"/>
                </a:lnTo>
                <a:lnTo>
                  <a:pt x="4658919" y="3532376"/>
                </a:lnTo>
                <a:lnTo>
                  <a:pt x="0" y="3532376"/>
                </a:lnTo>
                <a:lnTo>
                  <a:pt x="0" y="0"/>
                </a:lnTo>
                <a:close/>
              </a:path>
            </a:pathLst>
          </a:custGeom>
          <a:blipFill>
            <a:blip r:embed="rId4"/>
            <a:stretch>
              <a:fillRect l="0" t="0" r="0" b="0"/>
            </a:stretch>
          </a:blipFill>
        </p:spPr>
      </p:sp>
      <p:grpSp>
        <p:nvGrpSpPr>
          <p:cNvPr name="Group 10" id="10"/>
          <p:cNvGrpSpPr/>
          <p:nvPr/>
        </p:nvGrpSpPr>
        <p:grpSpPr>
          <a:xfrm rot="0">
            <a:off x="10532520" y="2214785"/>
            <a:ext cx="4658919" cy="3858227"/>
            <a:chOff x="0" y="0"/>
            <a:chExt cx="1168074" cy="967326"/>
          </a:xfrm>
        </p:grpSpPr>
        <p:sp>
          <p:nvSpPr>
            <p:cNvPr name="Freeform 11" id="11"/>
            <p:cNvSpPr/>
            <p:nvPr/>
          </p:nvSpPr>
          <p:spPr>
            <a:xfrm flipH="false" flipV="false" rot="0">
              <a:off x="0" y="0"/>
              <a:ext cx="1168074" cy="967326"/>
            </a:xfrm>
            <a:custGeom>
              <a:avLst/>
              <a:gdLst/>
              <a:ahLst/>
              <a:cxnLst/>
              <a:rect r="r" b="b" t="t" l="l"/>
              <a:pathLst>
                <a:path h="967326" w="1168074">
                  <a:moveTo>
                    <a:pt x="36558" y="0"/>
                  </a:moveTo>
                  <a:lnTo>
                    <a:pt x="1131515" y="0"/>
                  </a:lnTo>
                  <a:cubicBezTo>
                    <a:pt x="1141211" y="0"/>
                    <a:pt x="1150510" y="3852"/>
                    <a:pt x="1157366" y="10708"/>
                  </a:cubicBezTo>
                  <a:cubicBezTo>
                    <a:pt x="1164222" y="17564"/>
                    <a:pt x="1168074" y="26862"/>
                    <a:pt x="1168074" y="36558"/>
                  </a:cubicBezTo>
                  <a:lnTo>
                    <a:pt x="1168074" y="930768"/>
                  </a:lnTo>
                  <a:cubicBezTo>
                    <a:pt x="1168074" y="950958"/>
                    <a:pt x="1151706" y="967326"/>
                    <a:pt x="1131515" y="967326"/>
                  </a:cubicBezTo>
                  <a:lnTo>
                    <a:pt x="36558" y="967326"/>
                  </a:lnTo>
                  <a:cubicBezTo>
                    <a:pt x="16368" y="967326"/>
                    <a:pt x="0" y="950958"/>
                    <a:pt x="0" y="930768"/>
                  </a:cubicBezTo>
                  <a:lnTo>
                    <a:pt x="0" y="36558"/>
                  </a:lnTo>
                  <a:cubicBezTo>
                    <a:pt x="0" y="16368"/>
                    <a:pt x="16368" y="0"/>
                    <a:pt x="36558"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12" id="12"/>
            <p:cNvSpPr txBox="true"/>
            <p:nvPr/>
          </p:nvSpPr>
          <p:spPr>
            <a:xfrm>
              <a:off x="0" y="-66675"/>
              <a:ext cx="1168074" cy="1034001"/>
            </a:xfrm>
            <a:prstGeom prst="rect">
              <a:avLst/>
            </a:prstGeom>
          </p:spPr>
          <p:txBody>
            <a:bodyPr anchor="ctr" rtlCol="false" tIns="53364" lIns="53364" bIns="53364" rIns="53364"/>
            <a:lstStyle/>
            <a:p>
              <a:pPr algn="ctr">
                <a:lnSpc>
                  <a:spcPts val="2800"/>
                </a:lnSpc>
              </a:pPr>
            </a:p>
          </p:txBody>
        </p:sp>
      </p:grpSp>
      <p:sp>
        <p:nvSpPr>
          <p:cNvPr name="Freeform 13" id="13"/>
          <p:cNvSpPr/>
          <p:nvPr/>
        </p:nvSpPr>
        <p:spPr>
          <a:xfrm flipH="false" flipV="false" rot="0">
            <a:off x="10454381" y="2385184"/>
            <a:ext cx="4815197" cy="3613839"/>
          </a:xfrm>
          <a:custGeom>
            <a:avLst/>
            <a:gdLst/>
            <a:ahLst/>
            <a:cxnLst/>
            <a:rect r="r" b="b" t="t" l="l"/>
            <a:pathLst>
              <a:path h="3613839" w="4815197">
                <a:moveTo>
                  <a:pt x="0" y="0"/>
                </a:moveTo>
                <a:lnTo>
                  <a:pt x="4815197" y="0"/>
                </a:lnTo>
                <a:lnTo>
                  <a:pt x="4815197" y="3613840"/>
                </a:lnTo>
                <a:lnTo>
                  <a:pt x="0" y="3613840"/>
                </a:lnTo>
                <a:lnTo>
                  <a:pt x="0" y="0"/>
                </a:lnTo>
                <a:close/>
              </a:path>
            </a:pathLst>
          </a:custGeom>
          <a:blipFill>
            <a:blip r:embed="rId5"/>
            <a:stretch>
              <a:fillRect l="0" t="0" r="0" b="0"/>
            </a:stretch>
          </a:blipFill>
        </p:spPr>
      </p:sp>
      <p:sp>
        <p:nvSpPr>
          <p:cNvPr name="TextBox 14" id="14"/>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5" id="15"/>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16" id="16"/>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7" id="17"/>
          <p:cNvSpPr txBox="true"/>
          <p:nvPr/>
        </p:nvSpPr>
        <p:spPr>
          <a:xfrm rot="0">
            <a:off x="1028700" y="833594"/>
            <a:ext cx="3685344" cy="1095375"/>
          </a:xfrm>
          <a:prstGeom prst="rect">
            <a:avLst/>
          </a:prstGeom>
        </p:spPr>
        <p:txBody>
          <a:bodyPr anchor="t" rtlCol="false" tIns="0" lIns="0" bIns="0" rIns="0">
            <a:spAutoFit/>
          </a:bodyPr>
          <a:lstStyle/>
          <a:p>
            <a:pPr algn="l">
              <a:lnSpc>
                <a:spcPts val="8400"/>
              </a:lnSpc>
              <a:spcBef>
                <a:spcPct val="0"/>
              </a:spcBef>
            </a:pPr>
            <a:r>
              <a:rPr lang="en-US" sz="6000">
                <a:solidFill>
                  <a:srgbClr val="FFFFFF"/>
                </a:solidFill>
                <a:latin typeface="Poppins"/>
                <a:ea typeface="Poppins"/>
                <a:cs typeface="Poppins"/>
                <a:sym typeface="Poppins"/>
              </a:rPr>
              <a:t>Insight</a:t>
            </a:r>
          </a:p>
        </p:txBody>
      </p:sp>
      <p:sp>
        <p:nvSpPr>
          <p:cNvPr name="TextBox 18" id="18"/>
          <p:cNvSpPr txBox="true"/>
          <p:nvPr/>
        </p:nvSpPr>
        <p:spPr>
          <a:xfrm rot="-5400000">
            <a:off x="-2336773" y="6642016"/>
            <a:ext cx="5576517" cy="48387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Poppins"/>
                <a:ea typeface="Poppins"/>
                <a:cs typeface="Poppins"/>
                <a:sym typeface="Poppins"/>
              </a:rPr>
              <a:t>Challange 4 : Data Visualization</a:t>
            </a:r>
          </a:p>
        </p:txBody>
      </p:sp>
      <p:sp>
        <p:nvSpPr>
          <p:cNvPr name="TextBox 19" id="19"/>
          <p:cNvSpPr txBox="true"/>
          <p:nvPr/>
        </p:nvSpPr>
        <p:spPr>
          <a:xfrm rot="0">
            <a:off x="3412081" y="6025320"/>
            <a:ext cx="4658919" cy="2493010"/>
          </a:xfrm>
          <a:prstGeom prst="rect">
            <a:avLst/>
          </a:prstGeom>
        </p:spPr>
        <p:txBody>
          <a:bodyPr anchor="t" rtlCol="false" tIns="0" lIns="0" bIns="0" rIns="0">
            <a:spAutoFit/>
          </a:bodyPr>
          <a:lstStyle/>
          <a:p>
            <a:pPr algn="just" marL="0" indent="0" lvl="0">
              <a:lnSpc>
                <a:spcPts val="2240"/>
              </a:lnSpc>
              <a:spcBef>
                <a:spcPct val="0"/>
              </a:spcBef>
            </a:pPr>
            <a:r>
              <a:rPr lang="en-US" b="true" sz="1600">
                <a:solidFill>
                  <a:srgbClr val="41B8D5"/>
                </a:solidFill>
                <a:latin typeface="Poppins Bold"/>
                <a:ea typeface="Poppins Bold"/>
                <a:cs typeface="Poppins Bold"/>
                <a:sym typeface="Poppins Bold"/>
              </a:rPr>
              <a:t>Washington leads in both revenue and order quantity</a:t>
            </a:r>
            <a:r>
              <a:rPr lang="en-US" sz="1600">
                <a:solidFill>
                  <a:srgbClr val="FFFFFF"/>
                </a:solidFill>
                <a:latin typeface="Poppins"/>
                <a:ea typeface="Poppins"/>
                <a:cs typeface="Poppins"/>
                <a:sym typeface="Poppins"/>
              </a:rPr>
              <a:t> (55.4 rb sales, 308 orders), indicating strong demand and purchasing power in this city. </a:t>
            </a:r>
            <a:r>
              <a:rPr lang="en-US" b="true" sz="1600">
                <a:solidFill>
                  <a:srgbClr val="FF3131"/>
                </a:solidFill>
                <a:latin typeface="Poppins Bold"/>
                <a:ea typeface="Poppins Bold"/>
                <a:cs typeface="Poppins Bold"/>
                <a:sym typeface="Poppins Bold"/>
              </a:rPr>
              <a:t>Houston and Sacramento have similar sales (~33.8 rb &amp; 33.4 rb), but Houston has a higher order quantity (249 vs. 153)</a:t>
            </a:r>
            <a:r>
              <a:rPr lang="en-US" sz="1600">
                <a:solidFill>
                  <a:srgbClr val="FFFFFF"/>
                </a:solidFill>
                <a:latin typeface="Poppins"/>
                <a:ea typeface="Poppins"/>
                <a:cs typeface="Poppins"/>
                <a:sym typeface="Poppins"/>
              </a:rPr>
              <a:t>. This suggests that Houston customers purchase more frequently or in l</a:t>
            </a:r>
            <a:r>
              <a:rPr lang="en-US" sz="1600">
                <a:solidFill>
                  <a:srgbClr val="FFFFFF"/>
                </a:solidFill>
                <a:latin typeface="Poppins"/>
                <a:ea typeface="Poppins"/>
                <a:cs typeface="Poppins"/>
                <a:sym typeface="Poppins"/>
              </a:rPr>
              <a:t>a</a:t>
            </a:r>
            <a:r>
              <a:rPr lang="en-US" sz="1600">
                <a:solidFill>
                  <a:srgbClr val="FFFFFF"/>
                </a:solidFill>
                <a:latin typeface="Poppins"/>
                <a:ea typeface="Poppins"/>
                <a:cs typeface="Poppins"/>
                <a:sym typeface="Poppins"/>
              </a:rPr>
              <a:t>rg</a:t>
            </a:r>
            <a:r>
              <a:rPr lang="en-US" sz="1600">
                <a:solidFill>
                  <a:srgbClr val="FFFFFF"/>
                </a:solidFill>
                <a:latin typeface="Poppins"/>
                <a:ea typeface="Poppins"/>
                <a:cs typeface="Poppins"/>
                <a:sym typeface="Poppins"/>
              </a:rPr>
              <a:t>e</a:t>
            </a:r>
            <a:r>
              <a:rPr lang="en-US" sz="1600">
                <a:solidFill>
                  <a:srgbClr val="FFFFFF"/>
                </a:solidFill>
                <a:latin typeface="Poppins"/>
                <a:ea typeface="Poppins"/>
                <a:cs typeface="Poppins"/>
                <a:sym typeface="Poppins"/>
              </a:rPr>
              <a:t>r volumes.</a:t>
            </a:r>
          </a:p>
        </p:txBody>
      </p:sp>
      <p:sp>
        <p:nvSpPr>
          <p:cNvPr name="TextBox 20" id="20"/>
          <p:cNvSpPr txBox="true"/>
          <p:nvPr/>
        </p:nvSpPr>
        <p:spPr>
          <a:xfrm rot="0">
            <a:off x="10532520" y="6352402"/>
            <a:ext cx="4737058" cy="1111885"/>
          </a:xfrm>
          <a:prstGeom prst="rect">
            <a:avLst/>
          </a:prstGeom>
        </p:spPr>
        <p:txBody>
          <a:bodyPr anchor="t" rtlCol="false" tIns="0" lIns="0" bIns="0" rIns="0">
            <a:spAutoFit/>
          </a:bodyPr>
          <a:lstStyle/>
          <a:p>
            <a:pPr algn="just" marL="0" indent="0" lvl="0">
              <a:lnSpc>
                <a:spcPts val="2240"/>
              </a:lnSpc>
              <a:spcBef>
                <a:spcPct val="0"/>
              </a:spcBef>
            </a:pPr>
            <a:r>
              <a:rPr lang="en-US" sz="1600">
                <a:solidFill>
                  <a:srgbClr val="FFFFFF"/>
                </a:solidFill>
                <a:latin typeface="Poppins"/>
                <a:ea typeface="Poppins"/>
                <a:cs typeface="Poppins"/>
                <a:sym typeface="Poppins"/>
              </a:rPr>
              <a:t>The top customer (hfaulconerbv@msu.edu)</a:t>
            </a:r>
            <a:r>
              <a:rPr lang="en-US" b="true" sz="1600">
                <a:solidFill>
                  <a:srgbClr val="FFFFFF"/>
                </a:solidFill>
                <a:latin typeface="Poppins Bold"/>
                <a:ea typeface="Poppins Bold"/>
                <a:cs typeface="Poppins Bold"/>
                <a:sym typeface="Poppins Bold"/>
              </a:rPr>
              <a:t> contributes the highest sales at 9.7 rb, significantly higher than the next highest customer (7.7 rb).</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21421"/>
        </a:solidFill>
      </p:bgPr>
    </p:bg>
    <p:spTree>
      <p:nvGrpSpPr>
        <p:cNvPr id="1" name=""/>
        <p:cNvGrpSpPr/>
        <p:nvPr/>
      </p:nvGrpSpPr>
      <p:grpSpPr>
        <a:xfrm>
          <a:off x="0" y="0"/>
          <a:ext cx="0" cy="0"/>
          <a:chOff x="0" y="0"/>
          <a:chExt cx="0" cy="0"/>
        </a:xfrm>
      </p:grpSpPr>
      <p:grpSp>
        <p:nvGrpSpPr>
          <p:cNvPr name="Group 2" id="2"/>
          <p:cNvGrpSpPr/>
          <p:nvPr/>
        </p:nvGrpSpPr>
        <p:grpSpPr>
          <a:xfrm rot="0">
            <a:off x="-351675" y="-237050"/>
            <a:ext cx="1380375" cy="10755900"/>
            <a:chOff x="0" y="0"/>
            <a:chExt cx="363555" cy="2832830"/>
          </a:xfrm>
        </p:grpSpPr>
        <p:sp>
          <p:nvSpPr>
            <p:cNvPr name="Freeform 3" id="3"/>
            <p:cNvSpPr/>
            <p:nvPr/>
          </p:nvSpPr>
          <p:spPr>
            <a:xfrm flipH="false" flipV="false" rot="0">
              <a:off x="0" y="0"/>
              <a:ext cx="363555" cy="2832830"/>
            </a:xfrm>
            <a:custGeom>
              <a:avLst/>
              <a:gdLst/>
              <a:ahLst/>
              <a:cxnLst/>
              <a:rect r="r" b="b" t="t" l="l"/>
              <a:pathLst>
                <a:path h="2832830" w="363555">
                  <a:moveTo>
                    <a:pt x="0" y="0"/>
                  </a:moveTo>
                  <a:lnTo>
                    <a:pt x="363555" y="0"/>
                  </a:lnTo>
                  <a:lnTo>
                    <a:pt x="363555" y="2832830"/>
                  </a:lnTo>
                  <a:lnTo>
                    <a:pt x="0" y="2832830"/>
                  </a:lnTo>
                  <a:close/>
                </a:path>
              </a:pathLst>
            </a:custGeom>
            <a:gradFill rotWithShape="true">
              <a:gsLst>
                <a:gs pos="0">
                  <a:srgbClr val="001627">
                    <a:alpha val="0"/>
                  </a:srgbClr>
                </a:gs>
                <a:gs pos="100000">
                  <a:srgbClr val="0B4972">
                    <a:alpha val="100000"/>
                  </a:srgbClr>
                </a:gs>
              </a:gsLst>
              <a:lin ang="5400000"/>
            </a:gradFill>
          </p:spPr>
        </p:sp>
        <p:sp>
          <p:nvSpPr>
            <p:cNvPr name="TextBox 4" id="4"/>
            <p:cNvSpPr txBox="true"/>
            <p:nvPr/>
          </p:nvSpPr>
          <p:spPr>
            <a:xfrm>
              <a:off x="0" y="-66675"/>
              <a:ext cx="363555" cy="2899505"/>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28700" y="8010930"/>
            <a:ext cx="17714041" cy="7404108"/>
          </a:xfrm>
          <a:custGeom>
            <a:avLst/>
            <a:gdLst/>
            <a:ahLst/>
            <a:cxnLst/>
            <a:rect r="r" b="b" t="t" l="l"/>
            <a:pathLst>
              <a:path h="7404108" w="17714041">
                <a:moveTo>
                  <a:pt x="0" y="0"/>
                </a:moveTo>
                <a:lnTo>
                  <a:pt x="17714041" y="0"/>
                </a:lnTo>
                <a:lnTo>
                  <a:pt x="17714041" y="7404108"/>
                </a:lnTo>
                <a:lnTo>
                  <a:pt x="0" y="7404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1898824"/>
            <a:ext cx="2091322" cy="423413"/>
            <a:chOff x="0" y="0"/>
            <a:chExt cx="550801" cy="111516"/>
          </a:xfrm>
        </p:grpSpPr>
        <p:sp>
          <p:nvSpPr>
            <p:cNvPr name="Freeform 7" id="7"/>
            <p:cNvSpPr/>
            <p:nvPr/>
          </p:nvSpPr>
          <p:spPr>
            <a:xfrm flipH="false" flipV="false" rot="0">
              <a:off x="0" y="0"/>
              <a:ext cx="550801" cy="111516"/>
            </a:xfrm>
            <a:custGeom>
              <a:avLst/>
              <a:gdLst/>
              <a:ahLst/>
              <a:cxnLst/>
              <a:rect r="r" b="b" t="t" l="l"/>
              <a:pathLst>
                <a:path h="111516" w="550801">
                  <a:moveTo>
                    <a:pt x="0" y="0"/>
                  </a:moveTo>
                  <a:lnTo>
                    <a:pt x="550801" y="0"/>
                  </a:lnTo>
                  <a:lnTo>
                    <a:pt x="550801" y="111516"/>
                  </a:lnTo>
                  <a:lnTo>
                    <a:pt x="0" y="111516"/>
                  </a:lnTo>
                  <a:close/>
                </a:path>
              </a:pathLst>
            </a:custGeom>
            <a:solidFill>
              <a:srgbClr val="1A4F75"/>
            </a:solidFill>
          </p:spPr>
        </p:sp>
        <p:sp>
          <p:nvSpPr>
            <p:cNvPr name="TextBox 8" id="8"/>
            <p:cNvSpPr txBox="true"/>
            <p:nvPr/>
          </p:nvSpPr>
          <p:spPr>
            <a:xfrm>
              <a:off x="0" y="-66675"/>
              <a:ext cx="550801" cy="178191"/>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028700" y="5475122"/>
            <a:ext cx="2091322" cy="423413"/>
            <a:chOff x="0" y="0"/>
            <a:chExt cx="550801" cy="111516"/>
          </a:xfrm>
        </p:grpSpPr>
        <p:sp>
          <p:nvSpPr>
            <p:cNvPr name="Freeform 10" id="10"/>
            <p:cNvSpPr/>
            <p:nvPr/>
          </p:nvSpPr>
          <p:spPr>
            <a:xfrm flipH="false" flipV="false" rot="0">
              <a:off x="0" y="0"/>
              <a:ext cx="550801" cy="111516"/>
            </a:xfrm>
            <a:custGeom>
              <a:avLst/>
              <a:gdLst/>
              <a:ahLst/>
              <a:cxnLst/>
              <a:rect r="r" b="b" t="t" l="l"/>
              <a:pathLst>
                <a:path h="111516" w="550801">
                  <a:moveTo>
                    <a:pt x="0" y="0"/>
                  </a:moveTo>
                  <a:lnTo>
                    <a:pt x="550801" y="0"/>
                  </a:lnTo>
                  <a:lnTo>
                    <a:pt x="550801" y="111516"/>
                  </a:lnTo>
                  <a:lnTo>
                    <a:pt x="0" y="111516"/>
                  </a:lnTo>
                  <a:close/>
                </a:path>
              </a:pathLst>
            </a:custGeom>
            <a:solidFill>
              <a:srgbClr val="1A4F75"/>
            </a:solidFill>
          </p:spPr>
        </p:sp>
        <p:sp>
          <p:nvSpPr>
            <p:cNvPr name="TextBox 11" id="11"/>
            <p:cNvSpPr txBox="true"/>
            <p:nvPr/>
          </p:nvSpPr>
          <p:spPr>
            <a:xfrm>
              <a:off x="0" y="-66675"/>
              <a:ext cx="550801" cy="178191"/>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028700" y="1871819"/>
            <a:ext cx="15228320" cy="6968587"/>
          </a:xfrm>
          <a:prstGeom prst="rect">
            <a:avLst/>
          </a:prstGeom>
        </p:spPr>
        <p:txBody>
          <a:bodyPr anchor="t" rtlCol="false" tIns="0" lIns="0" bIns="0" rIns="0">
            <a:spAutoFit/>
          </a:bodyPr>
          <a:lstStyle/>
          <a:p>
            <a:pPr algn="just">
              <a:lnSpc>
                <a:spcPts val="2855"/>
              </a:lnSpc>
            </a:pPr>
            <a:r>
              <a:rPr lang="en-US" sz="2039">
                <a:solidFill>
                  <a:srgbClr val="FFFFFF"/>
                </a:solidFill>
                <a:latin typeface="Poppins"/>
                <a:ea typeface="Poppins"/>
                <a:cs typeface="Poppins"/>
                <a:sym typeface="Poppins"/>
              </a:rPr>
              <a:t>📌 Short-Term</a:t>
            </a:r>
          </a:p>
          <a:p>
            <a:pPr algn="just">
              <a:lnSpc>
                <a:spcPts val="1827"/>
              </a:lnSpc>
            </a:pPr>
          </a:p>
          <a:p>
            <a:pPr algn="just">
              <a:lnSpc>
                <a:spcPts val="2512"/>
              </a:lnSpc>
            </a:pPr>
            <a:r>
              <a:rPr lang="en-US" sz="1794" b="true">
                <a:solidFill>
                  <a:srgbClr val="FFFFFF"/>
                </a:solidFill>
                <a:latin typeface="Poppins Bold"/>
                <a:ea typeface="Poppins Bold"/>
                <a:cs typeface="Poppins Bold"/>
                <a:sym typeface="Poppins Bold"/>
              </a:rPr>
              <a:t>1. Focus on High-Performing Cities</a:t>
            </a:r>
          </a:p>
          <a:p>
            <a:pPr algn="just" marL="281839" indent="-140919" lvl="1">
              <a:lnSpc>
                <a:spcPts val="1827"/>
              </a:lnSpc>
              <a:buFont typeface="Arial"/>
              <a:buChar char="•"/>
            </a:pPr>
            <a:r>
              <a:rPr lang="en-US" sz="1305">
                <a:solidFill>
                  <a:srgbClr val="FFFFFF"/>
                </a:solidFill>
                <a:latin typeface="Poppins"/>
                <a:ea typeface="Poppins"/>
                <a:cs typeface="Poppins"/>
                <a:sym typeface="Poppins"/>
              </a:rPr>
              <a:t>Washington has the highest sales (55.4K). Increase marketing efforts, discounts, or promotions in this city to maximize revenue.</a:t>
            </a:r>
          </a:p>
          <a:p>
            <a:pPr algn="just" marL="281839" indent="-140919" lvl="1">
              <a:lnSpc>
                <a:spcPts val="1827"/>
              </a:lnSpc>
              <a:buFont typeface="Arial"/>
              <a:buChar char="•"/>
            </a:pPr>
            <a:r>
              <a:rPr lang="en-US" sz="1305">
                <a:solidFill>
                  <a:srgbClr val="FFFFFF"/>
                </a:solidFill>
                <a:latin typeface="Poppins"/>
                <a:ea typeface="Poppins"/>
                <a:cs typeface="Poppins"/>
                <a:sym typeface="Poppins"/>
              </a:rPr>
              <a:t>Expand targeted ads in Houston and Sacramento as they also have high sales potential.</a:t>
            </a:r>
          </a:p>
          <a:p>
            <a:pPr algn="just">
              <a:lnSpc>
                <a:spcPts val="1827"/>
              </a:lnSpc>
            </a:pPr>
          </a:p>
          <a:p>
            <a:pPr algn="just">
              <a:lnSpc>
                <a:spcPts val="2512"/>
              </a:lnSpc>
            </a:pPr>
            <a:r>
              <a:rPr lang="en-US" sz="1794" b="true">
                <a:solidFill>
                  <a:srgbClr val="FFFFFF"/>
                </a:solidFill>
                <a:latin typeface="Poppins Bold"/>
                <a:ea typeface="Poppins Bold"/>
                <a:cs typeface="Poppins Bold"/>
                <a:sym typeface="Poppins Bold"/>
              </a:rPr>
              <a:t>2. Customer Retention Strategy</a:t>
            </a:r>
          </a:p>
          <a:p>
            <a:pPr algn="just" marL="281839" indent="-140919" lvl="1">
              <a:lnSpc>
                <a:spcPts val="1827"/>
              </a:lnSpc>
              <a:buFont typeface="Arial"/>
              <a:buChar char="•"/>
            </a:pPr>
            <a:r>
              <a:rPr lang="en-US" sz="1305">
                <a:solidFill>
                  <a:srgbClr val="FFFFFF"/>
                </a:solidFill>
                <a:latin typeface="Poppins"/>
                <a:ea typeface="Poppins"/>
                <a:cs typeface="Poppins"/>
                <a:sym typeface="Poppins"/>
              </a:rPr>
              <a:t>The top customer contributes 9.7K in sales. Offer loyalty programs, exclusive discounts, or personalized recommendations to retain these high-value customers.</a:t>
            </a:r>
          </a:p>
          <a:p>
            <a:pPr algn="just" marL="281839" indent="-140919" lvl="1">
              <a:lnSpc>
                <a:spcPts val="1827"/>
              </a:lnSpc>
              <a:buFont typeface="Arial"/>
              <a:buChar char="•"/>
            </a:pPr>
            <a:r>
              <a:rPr lang="en-US" sz="1305">
                <a:solidFill>
                  <a:srgbClr val="FFFFFF"/>
                </a:solidFill>
                <a:latin typeface="Poppins"/>
                <a:ea typeface="Poppins"/>
                <a:cs typeface="Poppins"/>
                <a:sym typeface="Poppins"/>
              </a:rPr>
              <a:t>Send targeted email campaigns to top customers with special offers or bundle deals.</a:t>
            </a:r>
          </a:p>
          <a:p>
            <a:pPr algn="just">
              <a:lnSpc>
                <a:spcPts val="2512"/>
              </a:lnSpc>
            </a:pPr>
          </a:p>
          <a:p>
            <a:pPr algn="just">
              <a:lnSpc>
                <a:spcPts val="1827"/>
              </a:lnSpc>
            </a:pPr>
            <a:r>
              <a:rPr lang="en-US" sz="1305" b="true">
                <a:solidFill>
                  <a:srgbClr val="FFFFFF"/>
                </a:solidFill>
                <a:latin typeface="Poppins Bold"/>
                <a:ea typeface="Poppins Bold"/>
                <a:cs typeface="Poppins Bold"/>
                <a:sym typeface="Poppins Bold"/>
              </a:rPr>
              <a:t>3. Optimize High-Selling Product Categories</a:t>
            </a:r>
          </a:p>
          <a:p>
            <a:pPr algn="just" marL="281839" indent="-140919" lvl="1">
              <a:lnSpc>
                <a:spcPts val="1827"/>
              </a:lnSpc>
              <a:buFont typeface="Arial"/>
              <a:buChar char="•"/>
            </a:pPr>
            <a:r>
              <a:rPr lang="en-US" sz="1305">
                <a:solidFill>
                  <a:srgbClr val="FFFFFF"/>
                </a:solidFill>
                <a:latin typeface="Poppins"/>
                <a:ea typeface="Poppins"/>
                <a:cs typeface="Poppins"/>
                <a:sym typeface="Poppins"/>
              </a:rPr>
              <a:t>Robots contribute the highest revenue. Ensure stock availability and promote bundle deals or extended warranties.</a:t>
            </a:r>
          </a:p>
          <a:p>
            <a:pPr algn="just" marL="281839" indent="-140919" lvl="1">
              <a:lnSpc>
                <a:spcPts val="1827"/>
              </a:lnSpc>
              <a:buFont typeface="Arial"/>
              <a:buChar char="•"/>
            </a:pPr>
            <a:r>
              <a:rPr lang="en-US" sz="1305">
                <a:solidFill>
                  <a:srgbClr val="FFFFFF"/>
                </a:solidFill>
                <a:latin typeface="Poppins"/>
                <a:ea typeface="Poppins"/>
                <a:cs typeface="Poppins"/>
                <a:sym typeface="Poppins"/>
              </a:rPr>
              <a:t>Identify the best-selling models and expand their marketing reach.</a:t>
            </a:r>
          </a:p>
          <a:p>
            <a:pPr algn="just">
              <a:lnSpc>
                <a:spcPts val="1827"/>
              </a:lnSpc>
            </a:pPr>
          </a:p>
          <a:p>
            <a:pPr algn="just">
              <a:lnSpc>
                <a:spcPts val="2627"/>
              </a:lnSpc>
            </a:pPr>
            <a:r>
              <a:rPr lang="en-US" sz="1876">
                <a:solidFill>
                  <a:srgbClr val="FFFFFF"/>
                </a:solidFill>
                <a:latin typeface="Poppins"/>
                <a:ea typeface="Poppins"/>
                <a:cs typeface="Poppins"/>
                <a:sym typeface="Poppins"/>
              </a:rPr>
              <a:t>📌 Long-Term</a:t>
            </a:r>
          </a:p>
          <a:p>
            <a:pPr algn="just">
              <a:lnSpc>
                <a:spcPts val="2240"/>
              </a:lnSpc>
            </a:pPr>
          </a:p>
          <a:p>
            <a:pPr algn="just">
              <a:lnSpc>
                <a:spcPts val="2240"/>
              </a:lnSpc>
            </a:pPr>
            <a:r>
              <a:rPr lang="en-US" sz="1600" b="true">
                <a:solidFill>
                  <a:srgbClr val="FFFFFF"/>
                </a:solidFill>
                <a:latin typeface="Poppins Bold"/>
                <a:ea typeface="Poppins Bold"/>
                <a:cs typeface="Poppins Bold"/>
                <a:sym typeface="Poppins Bold"/>
              </a:rPr>
              <a:t>1. Expand Market Reach</a:t>
            </a:r>
          </a:p>
          <a:p>
            <a:pPr algn="just" marL="281839" indent="-140919" lvl="1">
              <a:lnSpc>
                <a:spcPts val="1827"/>
              </a:lnSpc>
              <a:buFont typeface="Arial"/>
              <a:buChar char="•"/>
            </a:pPr>
            <a:r>
              <a:rPr lang="en-US" sz="1305">
                <a:solidFill>
                  <a:srgbClr val="FFFFFF"/>
                </a:solidFill>
                <a:latin typeface="Poppins"/>
                <a:ea typeface="Poppins"/>
                <a:cs typeface="Poppins"/>
                <a:sym typeface="Poppins"/>
              </a:rPr>
              <a:t>Explore underperforming cities and introduce localized promotions to boost sales.</a:t>
            </a:r>
          </a:p>
          <a:p>
            <a:pPr algn="just" marL="281839" indent="-140919" lvl="1">
              <a:lnSpc>
                <a:spcPts val="1827"/>
              </a:lnSpc>
              <a:buFont typeface="Arial"/>
              <a:buChar char="•"/>
            </a:pPr>
            <a:r>
              <a:rPr lang="en-US" sz="1305">
                <a:solidFill>
                  <a:srgbClr val="FFFFFF"/>
                </a:solidFill>
                <a:latin typeface="Poppins"/>
                <a:ea typeface="Poppins"/>
                <a:cs typeface="Poppins"/>
                <a:sym typeface="Poppins"/>
              </a:rPr>
              <a:t>Conduct market research to identify potential cities with similar customer demographics as Washington.</a:t>
            </a:r>
          </a:p>
          <a:p>
            <a:pPr algn="just">
              <a:lnSpc>
                <a:spcPts val="2239"/>
              </a:lnSpc>
            </a:pPr>
          </a:p>
          <a:p>
            <a:pPr algn="just">
              <a:lnSpc>
                <a:spcPts val="2239"/>
              </a:lnSpc>
            </a:pPr>
            <a:r>
              <a:rPr lang="en-US" sz="1599" b="true">
                <a:solidFill>
                  <a:srgbClr val="FFFFFF"/>
                </a:solidFill>
                <a:latin typeface="Poppins Bold"/>
                <a:ea typeface="Poppins Bold"/>
                <a:cs typeface="Poppins Bold"/>
                <a:sym typeface="Poppins Bold"/>
              </a:rPr>
              <a:t>2. Enhance Customer Experience</a:t>
            </a:r>
          </a:p>
          <a:p>
            <a:pPr algn="just" marL="281839" indent="-140919" lvl="1">
              <a:lnSpc>
                <a:spcPts val="1827"/>
              </a:lnSpc>
              <a:buFont typeface="Arial"/>
              <a:buChar char="•"/>
            </a:pPr>
            <a:r>
              <a:rPr lang="en-US" sz="1305">
                <a:solidFill>
                  <a:srgbClr val="FFFFFF"/>
                </a:solidFill>
                <a:latin typeface="Poppins"/>
                <a:ea typeface="Poppins"/>
                <a:cs typeface="Poppins"/>
                <a:sym typeface="Poppins"/>
              </a:rPr>
              <a:t>Implement a referral program where existing customers get discounts for bringing in new customers.</a:t>
            </a:r>
          </a:p>
          <a:p>
            <a:pPr algn="just" marL="281839" indent="-140919" lvl="1">
              <a:lnSpc>
                <a:spcPts val="1827"/>
              </a:lnSpc>
              <a:buFont typeface="Arial"/>
              <a:buChar char="•"/>
            </a:pPr>
            <a:r>
              <a:rPr lang="en-US" sz="1305">
                <a:solidFill>
                  <a:srgbClr val="FFFFFF"/>
                </a:solidFill>
                <a:latin typeface="Poppins"/>
                <a:ea typeface="Poppins"/>
                <a:cs typeface="Poppins"/>
                <a:sym typeface="Poppins"/>
              </a:rPr>
              <a:t>Develop a loyalty app to track purchases, provide exclusive deals, and offer personalized product recommendations.</a:t>
            </a:r>
          </a:p>
          <a:p>
            <a:pPr algn="just">
              <a:lnSpc>
                <a:spcPts val="2239"/>
              </a:lnSpc>
            </a:pPr>
          </a:p>
          <a:p>
            <a:pPr algn="just">
              <a:lnSpc>
                <a:spcPts val="2239"/>
              </a:lnSpc>
            </a:pPr>
            <a:r>
              <a:rPr lang="en-US" sz="1599" b="true">
                <a:solidFill>
                  <a:srgbClr val="FFFFFF"/>
                </a:solidFill>
                <a:latin typeface="Poppins Bold"/>
                <a:ea typeface="Poppins Bold"/>
                <a:cs typeface="Poppins Bold"/>
                <a:sym typeface="Poppins Bold"/>
              </a:rPr>
              <a:t>3. Diversify Product Portfolio</a:t>
            </a:r>
          </a:p>
          <a:p>
            <a:pPr algn="just" marL="281839" indent="-140919" lvl="1">
              <a:lnSpc>
                <a:spcPts val="1827"/>
              </a:lnSpc>
              <a:buFont typeface="Arial"/>
              <a:buChar char="•"/>
            </a:pPr>
            <a:r>
              <a:rPr lang="en-US" sz="1305">
                <a:solidFill>
                  <a:srgbClr val="FFFFFF"/>
                </a:solidFill>
                <a:latin typeface="Poppins"/>
                <a:ea typeface="Poppins"/>
                <a:cs typeface="Poppins"/>
                <a:sym typeface="Poppins"/>
              </a:rPr>
              <a:t>Introduce new complementary products, such as accessories for robots or upgraded models based on customer feedback.</a:t>
            </a:r>
          </a:p>
          <a:p>
            <a:pPr algn="just" marL="281839" indent="-140919" lvl="1">
              <a:lnSpc>
                <a:spcPts val="1827"/>
              </a:lnSpc>
              <a:spcBef>
                <a:spcPct val="0"/>
              </a:spcBef>
              <a:buFont typeface="Arial"/>
              <a:buChar char="•"/>
            </a:pPr>
            <a:r>
              <a:rPr lang="en-US" sz="1305">
                <a:solidFill>
                  <a:srgbClr val="FFFFFF"/>
                </a:solidFill>
                <a:latin typeface="Poppins"/>
                <a:ea typeface="Poppins"/>
                <a:cs typeface="Poppins"/>
                <a:sym typeface="Poppins"/>
              </a:rPr>
              <a:t>Invest in R&amp;D to improve product efficiency and stand out in the market.</a:t>
            </a:r>
          </a:p>
        </p:txBody>
      </p:sp>
      <p:sp>
        <p:nvSpPr>
          <p:cNvPr name="TextBox 13" id="13"/>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4" id="14"/>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15" id="15"/>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6" id="16"/>
          <p:cNvSpPr txBox="true"/>
          <p:nvPr/>
        </p:nvSpPr>
        <p:spPr>
          <a:xfrm rot="0">
            <a:off x="1028700" y="833594"/>
            <a:ext cx="6315573" cy="1095375"/>
          </a:xfrm>
          <a:prstGeom prst="rect">
            <a:avLst/>
          </a:prstGeom>
        </p:spPr>
        <p:txBody>
          <a:bodyPr anchor="t" rtlCol="false" tIns="0" lIns="0" bIns="0" rIns="0">
            <a:spAutoFit/>
          </a:bodyPr>
          <a:lstStyle/>
          <a:p>
            <a:pPr algn="l">
              <a:lnSpc>
                <a:spcPts val="8400"/>
              </a:lnSpc>
              <a:spcBef>
                <a:spcPct val="0"/>
              </a:spcBef>
            </a:pPr>
            <a:r>
              <a:rPr lang="en-US" sz="6000">
                <a:solidFill>
                  <a:srgbClr val="FFFFFF"/>
                </a:solidFill>
                <a:latin typeface="Poppins"/>
                <a:ea typeface="Poppins"/>
                <a:cs typeface="Poppins"/>
                <a:sym typeface="Poppins"/>
              </a:rPr>
              <a:t>Recomendation</a:t>
            </a:r>
          </a:p>
        </p:txBody>
      </p:sp>
      <p:sp>
        <p:nvSpPr>
          <p:cNvPr name="TextBox 17" id="17"/>
          <p:cNvSpPr txBox="true"/>
          <p:nvPr/>
        </p:nvSpPr>
        <p:spPr>
          <a:xfrm rot="-5400000">
            <a:off x="-2336773" y="6642016"/>
            <a:ext cx="5576517" cy="48387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Poppins"/>
                <a:ea typeface="Poppins"/>
                <a:cs typeface="Poppins"/>
                <a:sym typeface="Poppins"/>
              </a:rPr>
              <a:t>Challange 5 : Suggestion</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021421"/>
                </a:solidFill>
                <a:latin typeface="Poppins Bold"/>
                <a:ea typeface="Poppins Bold"/>
                <a:cs typeface="Poppins Bold"/>
                <a:sym typeface="Poppins Bold"/>
              </a:rPr>
              <a:t>HOME</a:t>
            </a:r>
          </a:p>
        </p:txBody>
      </p:sp>
      <p:sp>
        <p:nvSpPr>
          <p:cNvPr name="TextBox 3" id="3"/>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021421"/>
                </a:solidFill>
                <a:latin typeface="Poppins"/>
                <a:ea typeface="Poppins"/>
                <a:cs typeface="Poppins"/>
                <a:sym typeface="Poppins"/>
              </a:rPr>
              <a:t>ABOUT US</a:t>
            </a:r>
          </a:p>
        </p:txBody>
      </p:sp>
      <p:sp>
        <p:nvSpPr>
          <p:cNvPr name="TextBox 4" id="4"/>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021421"/>
                </a:solidFill>
                <a:latin typeface="Poppins"/>
                <a:ea typeface="Poppins"/>
                <a:cs typeface="Poppins"/>
                <a:sym typeface="Poppins"/>
              </a:rPr>
              <a:t>MORE</a:t>
            </a:r>
          </a:p>
        </p:txBody>
      </p:sp>
      <p:sp>
        <p:nvSpPr>
          <p:cNvPr name="TextBox 5" id="5"/>
          <p:cNvSpPr txBox="true"/>
          <p:nvPr/>
        </p:nvSpPr>
        <p:spPr>
          <a:xfrm rot="0">
            <a:off x="3307870" y="1870857"/>
            <a:ext cx="11672260" cy="1095375"/>
          </a:xfrm>
          <a:prstGeom prst="rect">
            <a:avLst/>
          </a:prstGeom>
        </p:spPr>
        <p:txBody>
          <a:bodyPr anchor="t" rtlCol="false" tIns="0" lIns="0" bIns="0" rIns="0">
            <a:spAutoFit/>
          </a:bodyPr>
          <a:lstStyle/>
          <a:p>
            <a:pPr algn="ctr">
              <a:lnSpc>
                <a:spcPts val="8400"/>
              </a:lnSpc>
              <a:spcBef>
                <a:spcPct val="0"/>
              </a:spcBef>
            </a:pPr>
            <a:r>
              <a:rPr lang="en-US" b="true" sz="6000">
                <a:solidFill>
                  <a:srgbClr val="1A4F75"/>
                </a:solidFill>
                <a:latin typeface="Poppins Medium"/>
                <a:ea typeface="Poppins Medium"/>
                <a:cs typeface="Poppins Medium"/>
                <a:sym typeface="Poppins Medium"/>
              </a:rPr>
              <a:t>Documentation</a:t>
            </a:r>
          </a:p>
        </p:txBody>
      </p:sp>
      <p:grpSp>
        <p:nvGrpSpPr>
          <p:cNvPr name="Group 6" id="6"/>
          <p:cNvGrpSpPr/>
          <p:nvPr/>
        </p:nvGrpSpPr>
        <p:grpSpPr>
          <a:xfrm rot="0">
            <a:off x="7635658" y="3492291"/>
            <a:ext cx="3016683" cy="631074"/>
            <a:chOff x="0" y="0"/>
            <a:chExt cx="794517" cy="166209"/>
          </a:xfrm>
        </p:grpSpPr>
        <p:sp>
          <p:nvSpPr>
            <p:cNvPr name="Freeform 7" id="7"/>
            <p:cNvSpPr/>
            <p:nvPr/>
          </p:nvSpPr>
          <p:spPr>
            <a:xfrm flipH="false" flipV="false" rot="0">
              <a:off x="0" y="0"/>
              <a:ext cx="794517" cy="166209"/>
            </a:xfrm>
            <a:custGeom>
              <a:avLst/>
              <a:gdLst/>
              <a:ahLst/>
              <a:cxnLst/>
              <a:rect r="r" b="b" t="t" l="l"/>
              <a:pathLst>
                <a:path h="166209" w="794517">
                  <a:moveTo>
                    <a:pt x="46195" y="0"/>
                  </a:moveTo>
                  <a:lnTo>
                    <a:pt x="748323" y="0"/>
                  </a:lnTo>
                  <a:cubicBezTo>
                    <a:pt x="760574" y="0"/>
                    <a:pt x="772324" y="4867"/>
                    <a:pt x="780987" y="13530"/>
                  </a:cubicBezTo>
                  <a:cubicBezTo>
                    <a:pt x="789651" y="22193"/>
                    <a:pt x="794517" y="33943"/>
                    <a:pt x="794517" y="46195"/>
                  </a:cubicBezTo>
                  <a:lnTo>
                    <a:pt x="794517" y="120014"/>
                  </a:lnTo>
                  <a:cubicBezTo>
                    <a:pt x="794517" y="145527"/>
                    <a:pt x="773835" y="166209"/>
                    <a:pt x="748323" y="166209"/>
                  </a:cubicBezTo>
                  <a:lnTo>
                    <a:pt x="46195" y="166209"/>
                  </a:lnTo>
                  <a:cubicBezTo>
                    <a:pt x="33943" y="166209"/>
                    <a:pt x="22193" y="161342"/>
                    <a:pt x="13530" y="152679"/>
                  </a:cubicBezTo>
                  <a:cubicBezTo>
                    <a:pt x="4867" y="144016"/>
                    <a:pt x="0" y="132266"/>
                    <a:pt x="0" y="120014"/>
                  </a:cubicBezTo>
                  <a:lnTo>
                    <a:pt x="0" y="46195"/>
                  </a:lnTo>
                  <a:cubicBezTo>
                    <a:pt x="0" y="33943"/>
                    <a:pt x="4867" y="22193"/>
                    <a:pt x="13530" y="13530"/>
                  </a:cubicBezTo>
                  <a:cubicBezTo>
                    <a:pt x="22193" y="4867"/>
                    <a:pt x="33943" y="0"/>
                    <a:pt x="46195" y="0"/>
                  </a:cubicBezTo>
                  <a:close/>
                </a:path>
              </a:pathLst>
            </a:custGeom>
            <a:gradFill rotWithShape="true">
              <a:gsLst>
                <a:gs pos="0">
                  <a:srgbClr val="0B4972">
                    <a:alpha val="100000"/>
                  </a:srgbClr>
                </a:gs>
                <a:gs pos="100000">
                  <a:srgbClr val="021827">
                    <a:alpha val="100000"/>
                  </a:srgbClr>
                </a:gs>
              </a:gsLst>
              <a:lin ang="2700000"/>
            </a:gradFill>
          </p:spPr>
        </p:sp>
        <p:sp>
          <p:nvSpPr>
            <p:cNvPr name="TextBox 8" id="8"/>
            <p:cNvSpPr txBox="true"/>
            <p:nvPr/>
          </p:nvSpPr>
          <p:spPr>
            <a:xfrm>
              <a:off x="0" y="-66675"/>
              <a:ext cx="794517" cy="232884"/>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7917934" y="3553828"/>
            <a:ext cx="2623503" cy="441325"/>
          </a:xfrm>
          <a:prstGeom prst="rect">
            <a:avLst/>
          </a:prstGeom>
        </p:spPr>
        <p:txBody>
          <a:bodyPr anchor="t" rtlCol="false" tIns="0" lIns="0" bIns="0" rIns="0">
            <a:spAutoFit/>
          </a:bodyPr>
          <a:lstStyle/>
          <a:p>
            <a:pPr algn="ctr" marL="0" indent="0" lvl="0">
              <a:lnSpc>
                <a:spcPts val="3499"/>
              </a:lnSpc>
              <a:spcBef>
                <a:spcPct val="0"/>
              </a:spcBef>
            </a:pPr>
            <a:r>
              <a:rPr lang="en-US" b="true" sz="2499">
                <a:solidFill>
                  <a:srgbClr val="FFFFFF"/>
                </a:solidFill>
                <a:latin typeface="Poppins Medium"/>
                <a:ea typeface="Poppins Medium"/>
                <a:cs typeface="Poppins Medium"/>
                <a:sym typeface="Poppins Medium"/>
              </a:rPr>
              <a:t>Github</a:t>
            </a:r>
          </a:p>
        </p:txBody>
      </p:sp>
      <p:grpSp>
        <p:nvGrpSpPr>
          <p:cNvPr name="Group 10" id="10"/>
          <p:cNvGrpSpPr/>
          <p:nvPr/>
        </p:nvGrpSpPr>
        <p:grpSpPr>
          <a:xfrm rot="0">
            <a:off x="7635658" y="4647240"/>
            <a:ext cx="3016683" cy="631074"/>
            <a:chOff x="0" y="0"/>
            <a:chExt cx="794517" cy="166209"/>
          </a:xfrm>
        </p:grpSpPr>
        <p:sp>
          <p:nvSpPr>
            <p:cNvPr name="Freeform 11" id="11"/>
            <p:cNvSpPr/>
            <p:nvPr/>
          </p:nvSpPr>
          <p:spPr>
            <a:xfrm flipH="false" flipV="false" rot="0">
              <a:off x="0" y="0"/>
              <a:ext cx="794517" cy="166209"/>
            </a:xfrm>
            <a:custGeom>
              <a:avLst/>
              <a:gdLst/>
              <a:ahLst/>
              <a:cxnLst/>
              <a:rect r="r" b="b" t="t" l="l"/>
              <a:pathLst>
                <a:path h="166209" w="794517">
                  <a:moveTo>
                    <a:pt x="46195" y="0"/>
                  </a:moveTo>
                  <a:lnTo>
                    <a:pt x="748323" y="0"/>
                  </a:lnTo>
                  <a:cubicBezTo>
                    <a:pt x="760574" y="0"/>
                    <a:pt x="772324" y="4867"/>
                    <a:pt x="780987" y="13530"/>
                  </a:cubicBezTo>
                  <a:cubicBezTo>
                    <a:pt x="789651" y="22193"/>
                    <a:pt x="794517" y="33943"/>
                    <a:pt x="794517" y="46195"/>
                  </a:cubicBezTo>
                  <a:lnTo>
                    <a:pt x="794517" y="120014"/>
                  </a:lnTo>
                  <a:cubicBezTo>
                    <a:pt x="794517" y="145527"/>
                    <a:pt x="773835" y="166209"/>
                    <a:pt x="748323" y="166209"/>
                  </a:cubicBezTo>
                  <a:lnTo>
                    <a:pt x="46195" y="166209"/>
                  </a:lnTo>
                  <a:cubicBezTo>
                    <a:pt x="33943" y="166209"/>
                    <a:pt x="22193" y="161342"/>
                    <a:pt x="13530" y="152679"/>
                  </a:cubicBezTo>
                  <a:cubicBezTo>
                    <a:pt x="4867" y="144016"/>
                    <a:pt x="0" y="132266"/>
                    <a:pt x="0" y="120014"/>
                  </a:cubicBezTo>
                  <a:lnTo>
                    <a:pt x="0" y="46195"/>
                  </a:lnTo>
                  <a:cubicBezTo>
                    <a:pt x="0" y="33943"/>
                    <a:pt x="4867" y="22193"/>
                    <a:pt x="13530" y="13530"/>
                  </a:cubicBezTo>
                  <a:cubicBezTo>
                    <a:pt x="22193" y="4867"/>
                    <a:pt x="33943" y="0"/>
                    <a:pt x="46195" y="0"/>
                  </a:cubicBezTo>
                  <a:close/>
                </a:path>
              </a:pathLst>
            </a:custGeom>
            <a:gradFill rotWithShape="true">
              <a:gsLst>
                <a:gs pos="0">
                  <a:srgbClr val="0B4972">
                    <a:alpha val="100000"/>
                  </a:srgbClr>
                </a:gs>
                <a:gs pos="100000">
                  <a:srgbClr val="021827">
                    <a:alpha val="100000"/>
                  </a:srgbClr>
                </a:gs>
              </a:gsLst>
              <a:lin ang="2700000"/>
            </a:gradFill>
          </p:spPr>
        </p:sp>
        <p:sp>
          <p:nvSpPr>
            <p:cNvPr name="TextBox 12" id="12"/>
            <p:cNvSpPr txBox="true"/>
            <p:nvPr/>
          </p:nvSpPr>
          <p:spPr>
            <a:xfrm>
              <a:off x="0" y="-66675"/>
              <a:ext cx="794517" cy="232884"/>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7917934" y="4708778"/>
            <a:ext cx="2623503" cy="441325"/>
          </a:xfrm>
          <a:prstGeom prst="rect">
            <a:avLst/>
          </a:prstGeom>
        </p:spPr>
        <p:txBody>
          <a:bodyPr anchor="t" rtlCol="false" tIns="0" lIns="0" bIns="0" rIns="0">
            <a:spAutoFit/>
          </a:bodyPr>
          <a:lstStyle/>
          <a:p>
            <a:pPr algn="ctr" marL="0" indent="0" lvl="0">
              <a:lnSpc>
                <a:spcPts val="3499"/>
              </a:lnSpc>
              <a:spcBef>
                <a:spcPct val="0"/>
              </a:spcBef>
            </a:pPr>
            <a:r>
              <a:rPr lang="en-US" b="true" sz="2499">
                <a:solidFill>
                  <a:srgbClr val="FFFFFF"/>
                </a:solidFill>
                <a:latin typeface="Poppins Medium"/>
                <a:ea typeface="Poppins Medium"/>
                <a:cs typeface="Poppins Medium"/>
                <a:sym typeface="Poppins Medium"/>
              </a:rPr>
              <a:t>Presentation</a:t>
            </a:r>
          </a:p>
        </p:txBody>
      </p:sp>
      <p:grpSp>
        <p:nvGrpSpPr>
          <p:cNvPr name="Group 14" id="14"/>
          <p:cNvGrpSpPr/>
          <p:nvPr/>
        </p:nvGrpSpPr>
        <p:grpSpPr>
          <a:xfrm rot="5400000">
            <a:off x="8453813" y="511425"/>
            <a:ext cx="1380375" cy="18874124"/>
            <a:chOff x="0" y="0"/>
            <a:chExt cx="363555" cy="4970963"/>
          </a:xfrm>
        </p:grpSpPr>
        <p:sp>
          <p:nvSpPr>
            <p:cNvPr name="Freeform 15" id="15"/>
            <p:cNvSpPr/>
            <p:nvPr/>
          </p:nvSpPr>
          <p:spPr>
            <a:xfrm flipH="false" flipV="false" rot="0">
              <a:off x="0" y="0"/>
              <a:ext cx="363555" cy="4970963"/>
            </a:xfrm>
            <a:custGeom>
              <a:avLst/>
              <a:gdLst/>
              <a:ahLst/>
              <a:cxnLst/>
              <a:rect r="r" b="b" t="t" l="l"/>
              <a:pathLst>
                <a:path h="4970963" w="363555">
                  <a:moveTo>
                    <a:pt x="0" y="0"/>
                  </a:moveTo>
                  <a:lnTo>
                    <a:pt x="363555" y="0"/>
                  </a:lnTo>
                  <a:lnTo>
                    <a:pt x="363555" y="4970963"/>
                  </a:lnTo>
                  <a:lnTo>
                    <a:pt x="0" y="4970963"/>
                  </a:lnTo>
                  <a:close/>
                </a:path>
              </a:pathLst>
            </a:custGeom>
            <a:gradFill rotWithShape="true">
              <a:gsLst>
                <a:gs pos="0">
                  <a:srgbClr val="032034">
                    <a:alpha val="100000"/>
                  </a:srgbClr>
                </a:gs>
                <a:gs pos="100000">
                  <a:srgbClr val="0B4972">
                    <a:alpha val="100000"/>
                  </a:srgbClr>
                </a:gs>
              </a:gsLst>
              <a:lin ang="5400000"/>
            </a:gradFill>
          </p:spPr>
        </p:sp>
        <p:sp>
          <p:nvSpPr>
            <p:cNvPr name="TextBox 16" id="16"/>
            <p:cNvSpPr txBox="true"/>
            <p:nvPr/>
          </p:nvSpPr>
          <p:spPr>
            <a:xfrm>
              <a:off x="0" y="-66675"/>
              <a:ext cx="363555" cy="5037638"/>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614791" y="9458325"/>
            <a:ext cx="5576517" cy="54292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Poppins"/>
                <a:ea typeface="Poppins"/>
                <a:cs typeface="Poppins"/>
                <a:sym typeface="Poppins"/>
              </a:rPr>
              <a:t>Virtual Internship Experience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5144745" y="4096881"/>
            <a:ext cx="7998510" cy="1807487"/>
          </a:xfrm>
          <a:prstGeom prst="rect">
            <a:avLst/>
          </a:prstGeom>
        </p:spPr>
        <p:txBody>
          <a:bodyPr anchor="t" rtlCol="false" tIns="0" lIns="0" bIns="0" rIns="0">
            <a:spAutoFit/>
          </a:bodyPr>
          <a:lstStyle/>
          <a:p>
            <a:pPr algn="ctr">
              <a:lnSpc>
                <a:spcPts val="14062"/>
              </a:lnSpc>
              <a:spcBef>
                <a:spcPct val="0"/>
              </a:spcBef>
            </a:pPr>
            <a:r>
              <a:rPr lang="en-US" sz="10044">
                <a:solidFill>
                  <a:srgbClr val="FFFFFF"/>
                </a:solidFill>
                <a:latin typeface="Poppins"/>
                <a:ea typeface="Poppins"/>
                <a:cs typeface="Poppins"/>
                <a:sym typeface="Poppins"/>
              </a:rPr>
              <a:t>Thank You.</a:t>
            </a:r>
          </a:p>
        </p:txBody>
      </p:sp>
      <p:sp>
        <p:nvSpPr>
          <p:cNvPr name="TextBox 4" id="4"/>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5" id="5"/>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6" id="6"/>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grpSp>
        <p:nvGrpSpPr>
          <p:cNvPr name="Group 7" id="7"/>
          <p:cNvGrpSpPr/>
          <p:nvPr/>
        </p:nvGrpSpPr>
        <p:grpSpPr>
          <a:xfrm rot="5400000">
            <a:off x="8317050" y="530963"/>
            <a:ext cx="1653899" cy="19108574"/>
            <a:chOff x="0" y="0"/>
            <a:chExt cx="435595" cy="5032711"/>
          </a:xfrm>
        </p:grpSpPr>
        <p:sp>
          <p:nvSpPr>
            <p:cNvPr name="Freeform 8" id="8"/>
            <p:cNvSpPr/>
            <p:nvPr/>
          </p:nvSpPr>
          <p:spPr>
            <a:xfrm flipH="false" flipV="false" rot="0">
              <a:off x="0" y="0"/>
              <a:ext cx="435595" cy="5032711"/>
            </a:xfrm>
            <a:custGeom>
              <a:avLst/>
              <a:gdLst/>
              <a:ahLst/>
              <a:cxnLst/>
              <a:rect r="r" b="b" t="t" l="l"/>
              <a:pathLst>
                <a:path h="5032711" w="435595">
                  <a:moveTo>
                    <a:pt x="0" y="0"/>
                  </a:moveTo>
                  <a:lnTo>
                    <a:pt x="435595" y="0"/>
                  </a:lnTo>
                  <a:lnTo>
                    <a:pt x="435595" y="5032711"/>
                  </a:lnTo>
                  <a:lnTo>
                    <a:pt x="0" y="5032711"/>
                  </a:lnTo>
                  <a:close/>
                </a:path>
              </a:pathLst>
            </a:custGeom>
            <a:gradFill rotWithShape="true">
              <a:gsLst>
                <a:gs pos="0">
                  <a:srgbClr val="001627">
                    <a:alpha val="0"/>
                  </a:srgbClr>
                </a:gs>
                <a:gs pos="100000">
                  <a:srgbClr val="0B4972">
                    <a:alpha val="100000"/>
                  </a:srgbClr>
                </a:gs>
              </a:gsLst>
              <a:lin ang="5400000"/>
            </a:gradFill>
          </p:spPr>
        </p:sp>
        <p:sp>
          <p:nvSpPr>
            <p:cNvPr name="TextBox 9" id="9"/>
            <p:cNvSpPr txBox="true"/>
            <p:nvPr/>
          </p:nvSpPr>
          <p:spPr>
            <a:xfrm>
              <a:off x="0" y="-66675"/>
              <a:ext cx="435595" cy="5099386"/>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614791" y="9458325"/>
            <a:ext cx="5576517" cy="542903"/>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Poppins"/>
                <a:ea typeface="Poppins"/>
                <a:cs typeface="Poppins"/>
                <a:sym typeface="Poppins"/>
              </a:rPr>
              <a:t>Virtual Internship Experience</a:t>
            </a:r>
          </a:p>
        </p:txBody>
      </p:sp>
      <p:sp>
        <p:nvSpPr>
          <p:cNvPr name="TextBox 11" id="11"/>
          <p:cNvSpPr txBox="true"/>
          <p:nvPr/>
        </p:nvSpPr>
        <p:spPr>
          <a:xfrm rot="0">
            <a:off x="15581207" y="9458325"/>
            <a:ext cx="1678093" cy="542925"/>
          </a:xfrm>
          <a:prstGeom prst="rect">
            <a:avLst/>
          </a:prstGeom>
        </p:spPr>
        <p:txBody>
          <a:bodyPr anchor="t" rtlCol="false" tIns="0" lIns="0" bIns="0" rIns="0">
            <a:spAutoFit/>
          </a:bodyPr>
          <a:lstStyle/>
          <a:p>
            <a:pPr algn="r">
              <a:lnSpc>
                <a:spcPts val="4200"/>
              </a:lnSpc>
              <a:spcBef>
                <a:spcPct val="0"/>
              </a:spcBef>
            </a:pPr>
            <a:r>
              <a:rPr lang="en-US" sz="3000">
                <a:solidFill>
                  <a:srgbClr val="FFFFFF"/>
                </a:solidFill>
                <a:latin typeface="Poppins"/>
                <a:ea typeface="Poppins"/>
                <a:cs typeface="Poppins"/>
                <a:sym typeface="Poppins"/>
              </a:rPr>
              <a:t>2025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1421"/>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8204686"/>
            <a:ext cx="8143875" cy="3403974"/>
          </a:xfrm>
          <a:custGeom>
            <a:avLst/>
            <a:gdLst/>
            <a:ahLst/>
            <a:cxnLst/>
            <a:rect r="r" b="b" t="t" l="l"/>
            <a:pathLst>
              <a:path h="3403974" w="8143875">
                <a:moveTo>
                  <a:pt x="0" y="0"/>
                </a:moveTo>
                <a:lnTo>
                  <a:pt x="8143875" y="0"/>
                </a:lnTo>
                <a:lnTo>
                  <a:pt x="8143875" y="3403974"/>
                </a:lnTo>
                <a:lnTo>
                  <a:pt x="0" y="3403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6124" y="-449362"/>
            <a:ext cx="9730124" cy="11185724"/>
            <a:chOff x="0" y="0"/>
            <a:chExt cx="864900" cy="994287"/>
          </a:xfrm>
        </p:grpSpPr>
        <p:sp>
          <p:nvSpPr>
            <p:cNvPr name="Freeform 4" id="4"/>
            <p:cNvSpPr/>
            <p:nvPr/>
          </p:nvSpPr>
          <p:spPr>
            <a:xfrm flipH="false" flipV="false" rot="0">
              <a:off x="0" y="0"/>
              <a:ext cx="864900" cy="994287"/>
            </a:xfrm>
            <a:custGeom>
              <a:avLst/>
              <a:gdLst/>
              <a:ahLst/>
              <a:cxnLst/>
              <a:rect r="r" b="b" t="t" l="l"/>
              <a:pathLst>
                <a:path h="994287" w="864900">
                  <a:moveTo>
                    <a:pt x="0" y="0"/>
                  </a:moveTo>
                  <a:lnTo>
                    <a:pt x="864900" y="0"/>
                  </a:lnTo>
                  <a:lnTo>
                    <a:pt x="864900" y="994287"/>
                  </a:lnTo>
                  <a:lnTo>
                    <a:pt x="0" y="994287"/>
                  </a:lnTo>
                  <a:close/>
                </a:path>
              </a:pathLst>
            </a:custGeom>
            <a:blipFill>
              <a:blip r:embed="rId4"/>
              <a:stretch>
                <a:fillRect l="0" t="-15240" r="0" b="-15240"/>
              </a:stretch>
            </a:blipFill>
          </p:spPr>
        </p:sp>
      </p:grpSp>
      <p:grpSp>
        <p:nvGrpSpPr>
          <p:cNvPr name="Group 5" id="5"/>
          <p:cNvGrpSpPr/>
          <p:nvPr/>
        </p:nvGrpSpPr>
        <p:grpSpPr>
          <a:xfrm rot="0">
            <a:off x="-400458" y="5143500"/>
            <a:ext cx="9730124" cy="5516230"/>
            <a:chOff x="0" y="0"/>
            <a:chExt cx="2562667" cy="1452834"/>
          </a:xfrm>
        </p:grpSpPr>
        <p:sp>
          <p:nvSpPr>
            <p:cNvPr name="Freeform 6" id="6"/>
            <p:cNvSpPr/>
            <p:nvPr/>
          </p:nvSpPr>
          <p:spPr>
            <a:xfrm flipH="false" flipV="false" rot="0">
              <a:off x="0" y="0"/>
              <a:ext cx="2562666" cy="1452834"/>
            </a:xfrm>
            <a:custGeom>
              <a:avLst/>
              <a:gdLst/>
              <a:ahLst/>
              <a:cxnLst/>
              <a:rect r="r" b="b" t="t" l="l"/>
              <a:pathLst>
                <a:path h="1452834" w="2562666">
                  <a:moveTo>
                    <a:pt x="0" y="0"/>
                  </a:moveTo>
                  <a:lnTo>
                    <a:pt x="2562666" y="0"/>
                  </a:lnTo>
                  <a:lnTo>
                    <a:pt x="2562666" y="1452834"/>
                  </a:lnTo>
                  <a:lnTo>
                    <a:pt x="0" y="1452834"/>
                  </a:lnTo>
                  <a:close/>
                </a:path>
              </a:pathLst>
            </a:custGeom>
            <a:gradFill rotWithShape="true">
              <a:gsLst>
                <a:gs pos="0">
                  <a:srgbClr val="001627">
                    <a:alpha val="0"/>
                  </a:srgbClr>
                </a:gs>
                <a:gs pos="100000">
                  <a:srgbClr val="021420">
                    <a:alpha val="100000"/>
                  </a:srgbClr>
                </a:gs>
              </a:gsLst>
              <a:lin ang="5400000"/>
            </a:gradFill>
          </p:spPr>
        </p:sp>
        <p:sp>
          <p:nvSpPr>
            <p:cNvPr name="TextBox 7" id="7"/>
            <p:cNvSpPr txBox="true"/>
            <p:nvPr/>
          </p:nvSpPr>
          <p:spPr>
            <a:xfrm>
              <a:off x="0" y="-66675"/>
              <a:ext cx="2562667" cy="1519509"/>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7259300" y="2803481"/>
            <a:ext cx="1419450" cy="7932881"/>
            <a:chOff x="0" y="0"/>
            <a:chExt cx="373847" cy="2089319"/>
          </a:xfrm>
        </p:grpSpPr>
        <p:sp>
          <p:nvSpPr>
            <p:cNvPr name="Freeform 9" id="9"/>
            <p:cNvSpPr/>
            <p:nvPr/>
          </p:nvSpPr>
          <p:spPr>
            <a:xfrm flipH="false" flipV="false" rot="0">
              <a:off x="0" y="0"/>
              <a:ext cx="373847" cy="2089319"/>
            </a:xfrm>
            <a:custGeom>
              <a:avLst/>
              <a:gdLst/>
              <a:ahLst/>
              <a:cxnLst/>
              <a:rect r="r" b="b" t="t" l="l"/>
              <a:pathLst>
                <a:path h="2089319" w="373847">
                  <a:moveTo>
                    <a:pt x="0" y="0"/>
                  </a:moveTo>
                  <a:lnTo>
                    <a:pt x="373847" y="0"/>
                  </a:lnTo>
                  <a:lnTo>
                    <a:pt x="373847" y="2089319"/>
                  </a:lnTo>
                  <a:lnTo>
                    <a:pt x="0" y="2089319"/>
                  </a:lnTo>
                  <a:close/>
                </a:path>
              </a:pathLst>
            </a:custGeom>
            <a:gradFill rotWithShape="true">
              <a:gsLst>
                <a:gs pos="0">
                  <a:srgbClr val="001627">
                    <a:alpha val="0"/>
                  </a:srgbClr>
                </a:gs>
                <a:gs pos="100000">
                  <a:srgbClr val="0B4972">
                    <a:alpha val="100000"/>
                  </a:srgbClr>
                </a:gs>
              </a:gsLst>
              <a:lin ang="5400000"/>
            </a:gradFill>
          </p:spPr>
        </p:sp>
        <p:sp>
          <p:nvSpPr>
            <p:cNvPr name="TextBox 10" id="10"/>
            <p:cNvSpPr txBox="true"/>
            <p:nvPr/>
          </p:nvSpPr>
          <p:spPr>
            <a:xfrm>
              <a:off x="0" y="-66675"/>
              <a:ext cx="373847" cy="215599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917630" y="8661886"/>
            <a:ext cx="245406" cy="245406"/>
          </a:xfrm>
          <a:custGeom>
            <a:avLst/>
            <a:gdLst/>
            <a:ahLst/>
            <a:cxnLst/>
            <a:rect r="r" b="b" t="t" l="l"/>
            <a:pathLst>
              <a:path h="245406" w="245406">
                <a:moveTo>
                  <a:pt x="0" y="0"/>
                </a:moveTo>
                <a:lnTo>
                  <a:pt x="245406" y="0"/>
                </a:lnTo>
                <a:lnTo>
                  <a:pt x="245406" y="245407"/>
                </a:lnTo>
                <a:lnTo>
                  <a:pt x="0" y="2454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00112" y="9315201"/>
            <a:ext cx="256095" cy="256095"/>
          </a:xfrm>
          <a:custGeom>
            <a:avLst/>
            <a:gdLst/>
            <a:ahLst/>
            <a:cxnLst/>
            <a:rect r="r" b="b" t="t" l="l"/>
            <a:pathLst>
              <a:path h="256095" w="256095">
                <a:moveTo>
                  <a:pt x="0" y="0"/>
                </a:moveTo>
                <a:lnTo>
                  <a:pt x="256094" y="0"/>
                </a:lnTo>
                <a:lnTo>
                  <a:pt x="256094" y="256095"/>
                </a:lnTo>
                <a:lnTo>
                  <a:pt x="0" y="2560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901194" y="8983988"/>
            <a:ext cx="255013" cy="255013"/>
          </a:xfrm>
          <a:custGeom>
            <a:avLst/>
            <a:gdLst/>
            <a:ahLst/>
            <a:cxnLst/>
            <a:rect r="r" b="b" t="t" l="l"/>
            <a:pathLst>
              <a:path h="255013" w="255013">
                <a:moveTo>
                  <a:pt x="0" y="0"/>
                </a:moveTo>
                <a:lnTo>
                  <a:pt x="255012" y="0"/>
                </a:lnTo>
                <a:lnTo>
                  <a:pt x="255012" y="255013"/>
                </a:lnTo>
                <a:lnTo>
                  <a:pt x="0" y="255013"/>
                </a:lnTo>
                <a:lnTo>
                  <a:pt x="0" y="0"/>
                </a:lnTo>
                <a:close/>
              </a:path>
            </a:pathLst>
          </a:custGeom>
          <a:blipFill>
            <a:blip r:embed="rId9"/>
            <a:stretch>
              <a:fillRect l="0" t="0" r="0" b="0"/>
            </a:stretch>
          </a:blipFill>
        </p:spPr>
      </p:sp>
      <p:sp>
        <p:nvSpPr>
          <p:cNvPr name="TextBox 14" id="14"/>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5" id="15"/>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16" id="16"/>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7" id="17"/>
          <p:cNvSpPr txBox="true"/>
          <p:nvPr/>
        </p:nvSpPr>
        <p:spPr>
          <a:xfrm rot="0">
            <a:off x="843284" y="7566511"/>
            <a:ext cx="7629397" cy="1095375"/>
          </a:xfrm>
          <a:prstGeom prst="rect">
            <a:avLst/>
          </a:prstGeom>
        </p:spPr>
        <p:txBody>
          <a:bodyPr anchor="t" rtlCol="false" tIns="0" lIns="0" bIns="0" rIns="0">
            <a:spAutoFit/>
          </a:bodyPr>
          <a:lstStyle/>
          <a:p>
            <a:pPr algn="l">
              <a:lnSpc>
                <a:spcPts val="8400"/>
              </a:lnSpc>
              <a:spcBef>
                <a:spcPct val="0"/>
              </a:spcBef>
            </a:pPr>
            <a:r>
              <a:rPr lang="en-US" sz="6000" b="true">
                <a:solidFill>
                  <a:srgbClr val="FFFFFF"/>
                </a:solidFill>
                <a:latin typeface="Poppins Medium"/>
                <a:ea typeface="Poppins Medium"/>
                <a:cs typeface="Poppins Medium"/>
                <a:sym typeface="Poppins Medium"/>
              </a:rPr>
              <a:t>About Me</a:t>
            </a:r>
          </a:p>
        </p:txBody>
      </p:sp>
      <p:sp>
        <p:nvSpPr>
          <p:cNvPr name="TextBox 18" id="18"/>
          <p:cNvSpPr txBox="true"/>
          <p:nvPr/>
        </p:nvSpPr>
        <p:spPr>
          <a:xfrm rot="0">
            <a:off x="10442632" y="3208151"/>
            <a:ext cx="6201455" cy="1111974"/>
          </a:xfrm>
          <a:prstGeom prst="rect">
            <a:avLst/>
          </a:prstGeom>
        </p:spPr>
        <p:txBody>
          <a:bodyPr anchor="t" rtlCol="false" tIns="0" lIns="0" bIns="0" rIns="0">
            <a:spAutoFit/>
          </a:bodyPr>
          <a:lstStyle/>
          <a:p>
            <a:pPr algn="just" marL="0" indent="0" lvl="0">
              <a:lnSpc>
                <a:spcPts val="2240"/>
              </a:lnSpc>
              <a:spcBef>
                <a:spcPct val="0"/>
              </a:spcBef>
            </a:pPr>
            <a:r>
              <a:rPr lang="en-US" sz="1600">
                <a:solidFill>
                  <a:srgbClr val="FFFFFF"/>
                </a:solidFill>
                <a:latin typeface="Poppins"/>
                <a:ea typeface="Poppins"/>
                <a:cs typeface="Poppins"/>
                <a:sym typeface="Poppins"/>
              </a:rPr>
              <a:t>Currently a 4th-year Information Systems student at Gunadarma University. My keen interest in Data and Business Analyst has driven me to continuously explore and learn about the envolving landscape in this field.</a:t>
            </a:r>
          </a:p>
        </p:txBody>
      </p:sp>
      <p:sp>
        <p:nvSpPr>
          <p:cNvPr name="TextBox 19" id="19"/>
          <p:cNvSpPr txBox="true"/>
          <p:nvPr/>
        </p:nvSpPr>
        <p:spPr>
          <a:xfrm rot="0">
            <a:off x="10442632" y="4527169"/>
            <a:ext cx="6201455" cy="835727"/>
          </a:xfrm>
          <a:prstGeom prst="rect">
            <a:avLst/>
          </a:prstGeom>
        </p:spPr>
        <p:txBody>
          <a:bodyPr anchor="t" rtlCol="false" tIns="0" lIns="0" bIns="0" rIns="0">
            <a:spAutoFit/>
          </a:bodyPr>
          <a:lstStyle/>
          <a:p>
            <a:pPr algn="just" marL="0" indent="0" lvl="0">
              <a:lnSpc>
                <a:spcPts val="2240"/>
              </a:lnSpc>
              <a:spcBef>
                <a:spcPct val="0"/>
              </a:spcBef>
            </a:pPr>
            <a:r>
              <a:rPr lang="en-US" sz="1600">
                <a:solidFill>
                  <a:srgbClr val="FFFFFF"/>
                </a:solidFill>
                <a:latin typeface="Poppins"/>
                <a:ea typeface="Poppins"/>
                <a:cs typeface="Poppins"/>
                <a:sym typeface="Poppins"/>
              </a:rPr>
              <a:t>Passionate about data-driven decision-making, I focus on improving my skills in data visualization and business intelligence to create impactful insights.</a:t>
            </a:r>
          </a:p>
        </p:txBody>
      </p:sp>
      <p:sp>
        <p:nvSpPr>
          <p:cNvPr name="TextBox 20" id="20"/>
          <p:cNvSpPr txBox="true"/>
          <p:nvPr/>
        </p:nvSpPr>
        <p:spPr>
          <a:xfrm rot="5400000">
            <a:off x="16977466" y="8562656"/>
            <a:ext cx="1678093" cy="542925"/>
          </a:xfrm>
          <a:prstGeom prst="rect">
            <a:avLst/>
          </a:prstGeom>
        </p:spPr>
        <p:txBody>
          <a:bodyPr anchor="t" rtlCol="false" tIns="0" lIns="0" bIns="0" rIns="0">
            <a:spAutoFit/>
          </a:bodyPr>
          <a:lstStyle/>
          <a:p>
            <a:pPr algn="r">
              <a:lnSpc>
                <a:spcPts val="4200"/>
              </a:lnSpc>
              <a:spcBef>
                <a:spcPct val="0"/>
              </a:spcBef>
            </a:pPr>
            <a:r>
              <a:rPr lang="en-US" sz="3000">
                <a:solidFill>
                  <a:srgbClr val="FFFFFF"/>
                </a:solidFill>
                <a:latin typeface="Poppins"/>
                <a:ea typeface="Poppins"/>
                <a:cs typeface="Poppins"/>
                <a:sym typeface="Poppins"/>
              </a:rPr>
              <a:t>2025</a:t>
            </a:r>
          </a:p>
        </p:txBody>
      </p:sp>
      <p:sp>
        <p:nvSpPr>
          <p:cNvPr name="TextBox 21" id="21"/>
          <p:cNvSpPr txBox="true"/>
          <p:nvPr/>
        </p:nvSpPr>
        <p:spPr>
          <a:xfrm rot="0">
            <a:off x="10442632" y="2724961"/>
            <a:ext cx="6010573" cy="530815"/>
          </a:xfrm>
          <a:prstGeom prst="rect">
            <a:avLst/>
          </a:prstGeom>
        </p:spPr>
        <p:txBody>
          <a:bodyPr anchor="t" rtlCol="false" tIns="0" lIns="0" bIns="0" rIns="0">
            <a:spAutoFit/>
          </a:bodyPr>
          <a:lstStyle/>
          <a:p>
            <a:pPr algn="l">
              <a:lnSpc>
                <a:spcPts val="4339"/>
              </a:lnSpc>
            </a:pPr>
            <a:r>
              <a:rPr lang="en-US" sz="3099" b="true">
                <a:solidFill>
                  <a:srgbClr val="FFFFFF"/>
                </a:solidFill>
                <a:latin typeface="Composite Bold"/>
                <a:ea typeface="Composite Bold"/>
                <a:cs typeface="Composite Bold"/>
                <a:sym typeface="Composite Bold"/>
              </a:rPr>
              <a:t>Hello , I am Wulan Nur Widyawati </a:t>
            </a:r>
          </a:p>
        </p:txBody>
      </p:sp>
      <p:sp>
        <p:nvSpPr>
          <p:cNvPr name="TextBox 22" id="22"/>
          <p:cNvSpPr txBox="true"/>
          <p:nvPr/>
        </p:nvSpPr>
        <p:spPr>
          <a:xfrm rot="0">
            <a:off x="1172377" y="8633311"/>
            <a:ext cx="1356122" cy="273074"/>
          </a:xfrm>
          <a:prstGeom prst="rect">
            <a:avLst/>
          </a:prstGeom>
        </p:spPr>
        <p:txBody>
          <a:bodyPr anchor="t" rtlCol="false" tIns="0" lIns="0" bIns="0" rIns="0">
            <a:spAutoFit/>
          </a:bodyPr>
          <a:lstStyle/>
          <a:p>
            <a:pPr algn="l">
              <a:lnSpc>
                <a:spcPts val="2273"/>
              </a:lnSpc>
            </a:pPr>
            <a:r>
              <a:rPr lang="en-US" sz="1624">
                <a:solidFill>
                  <a:srgbClr val="FFFFFF"/>
                </a:solidFill>
                <a:latin typeface="Open Sans"/>
                <a:ea typeface="Open Sans"/>
                <a:cs typeface="Open Sans"/>
                <a:sym typeface="Open Sans"/>
              </a:rPr>
              <a:t>@</a:t>
            </a:r>
            <a:r>
              <a:rPr lang="en-US" sz="1624" u="sng">
                <a:solidFill>
                  <a:srgbClr val="FFFFFF"/>
                </a:solidFill>
                <a:latin typeface="Open Sans"/>
                <a:ea typeface="Open Sans"/>
                <a:cs typeface="Open Sans"/>
                <a:sym typeface="Open Sans"/>
                <a:hlinkClick r:id="rId10" tooltip="https://www.instagram.com/wulannwdyt?utm_source=ig_web_button_share_sheet&amp;igsh=ZDNlZDc0MzIxNw=="/>
              </a:rPr>
              <a:t>wulannwdyt</a:t>
            </a:r>
          </a:p>
        </p:txBody>
      </p:sp>
      <p:sp>
        <p:nvSpPr>
          <p:cNvPr name="TextBox 23" id="23"/>
          <p:cNvSpPr txBox="true"/>
          <p:nvPr/>
        </p:nvSpPr>
        <p:spPr>
          <a:xfrm rot="0">
            <a:off x="1172642" y="8985226"/>
            <a:ext cx="1875631" cy="273074"/>
          </a:xfrm>
          <a:prstGeom prst="rect">
            <a:avLst/>
          </a:prstGeom>
        </p:spPr>
        <p:txBody>
          <a:bodyPr anchor="t" rtlCol="false" tIns="0" lIns="0" bIns="0" rIns="0">
            <a:spAutoFit/>
          </a:bodyPr>
          <a:lstStyle/>
          <a:p>
            <a:pPr algn="l">
              <a:lnSpc>
                <a:spcPts val="2273"/>
              </a:lnSpc>
            </a:pPr>
            <a:r>
              <a:rPr lang="en-US" sz="1624" u="sng">
                <a:solidFill>
                  <a:srgbClr val="FFFFFF"/>
                </a:solidFill>
                <a:latin typeface="Open Sans"/>
                <a:ea typeface="Open Sans"/>
                <a:cs typeface="Open Sans"/>
                <a:sym typeface="Open Sans"/>
                <a:hlinkClick r:id="rId11" tooltip="https://www.linkedin.com/in/wulannurwidyawati/"/>
              </a:rPr>
              <a:t>wulannurwidyawati</a:t>
            </a:r>
          </a:p>
        </p:txBody>
      </p:sp>
      <p:sp>
        <p:nvSpPr>
          <p:cNvPr name="TextBox 24" id="24"/>
          <p:cNvSpPr txBox="true"/>
          <p:nvPr/>
        </p:nvSpPr>
        <p:spPr>
          <a:xfrm rot="0">
            <a:off x="1172642" y="9298222"/>
            <a:ext cx="867569" cy="273074"/>
          </a:xfrm>
          <a:prstGeom prst="rect">
            <a:avLst/>
          </a:prstGeom>
        </p:spPr>
        <p:txBody>
          <a:bodyPr anchor="t" rtlCol="false" tIns="0" lIns="0" bIns="0" rIns="0">
            <a:spAutoFit/>
          </a:bodyPr>
          <a:lstStyle/>
          <a:p>
            <a:pPr algn="l">
              <a:lnSpc>
                <a:spcPts val="2273"/>
              </a:lnSpc>
            </a:pPr>
            <a:r>
              <a:rPr lang="en-US" sz="1624" u="sng">
                <a:solidFill>
                  <a:srgbClr val="FFFFFF"/>
                </a:solidFill>
                <a:latin typeface="Open Sans"/>
                <a:ea typeface="Open Sans"/>
                <a:cs typeface="Open Sans"/>
                <a:sym typeface="Open Sans"/>
                <a:hlinkClick r:id="rId12" tooltip="https://github.com/wulannw"/>
              </a:rPr>
              <a:t>wulannw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1421"/>
        </a:solidFill>
      </p:bgPr>
    </p:bg>
    <p:spTree>
      <p:nvGrpSpPr>
        <p:cNvPr id="1" name=""/>
        <p:cNvGrpSpPr/>
        <p:nvPr/>
      </p:nvGrpSpPr>
      <p:grpSpPr>
        <a:xfrm>
          <a:off x="0" y="0"/>
          <a:ext cx="0" cy="0"/>
          <a:chOff x="0" y="0"/>
          <a:chExt cx="0" cy="0"/>
        </a:xfrm>
      </p:grpSpPr>
      <p:grpSp>
        <p:nvGrpSpPr>
          <p:cNvPr name="Group 2" id="2"/>
          <p:cNvGrpSpPr/>
          <p:nvPr/>
        </p:nvGrpSpPr>
        <p:grpSpPr>
          <a:xfrm rot="0">
            <a:off x="-293062" y="-468900"/>
            <a:ext cx="18874124" cy="10755900"/>
            <a:chOff x="0" y="0"/>
            <a:chExt cx="1677700" cy="956080"/>
          </a:xfrm>
        </p:grpSpPr>
        <p:sp>
          <p:nvSpPr>
            <p:cNvPr name="Freeform 3" id="3"/>
            <p:cNvSpPr/>
            <p:nvPr/>
          </p:nvSpPr>
          <p:spPr>
            <a:xfrm flipH="false" flipV="false" rot="0">
              <a:off x="0" y="0"/>
              <a:ext cx="1677700" cy="956080"/>
            </a:xfrm>
            <a:custGeom>
              <a:avLst/>
              <a:gdLst/>
              <a:ahLst/>
              <a:cxnLst/>
              <a:rect r="r" b="b" t="t" l="l"/>
              <a:pathLst>
                <a:path h="956080" w="1677700">
                  <a:moveTo>
                    <a:pt x="0" y="0"/>
                  </a:moveTo>
                  <a:lnTo>
                    <a:pt x="1677700" y="0"/>
                  </a:lnTo>
                  <a:lnTo>
                    <a:pt x="1677700" y="956080"/>
                  </a:lnTo>
                  <a:lnTo>
                    <a:pt x="0" y="956080"/>
                  </a:lnTo>
                  <a:close/>
                </a:path>
              </a:pathLst>
            </a:custGeom>
            <a:blipFill>
              <a:blip r:embed="rId2"/>
              <a:stretch>
                <a:fillRect l="0" t="-9583" r="0" b="-9583"/>
              </a:stretch>
            </a:blipFill>
          </p:spPr>
        </p:sp>
      </p:grpSp>
      <p:grpSp>
        <p:nvGrpSpPr>
          <p:cNvPr name="Group 4" id="4"/>
          <p:cNvGrpSpPr/>
          <p:nvPr/>
        </p:nvGrpSpPr>
        <p:grpSpPr>
          <a:xfrm rot="0">
            <a:off x="4430" y="0"/>
            <a:ext cx="18283570" cy="10287000"/>
            <a:chOff x="0" y="0"/>
            <a:chExt cx="4815426" cy="2709333"/>
          </a:xfrm>
        </p:grpSpPr>
        <p:sp>
          <p:nvSpPr>
            <p:cNvPr name="Freeform 5" id="5"/>
            <p:cNvSpPr/>
            <p:nvPr/>
          </p:nvSpPr>
          <p:spPr>
            <a:xfrm flipH="false" flipV="false" rot="0">
              <a:off x="0" y="0"/>
              <a:ext cx="4815426" cy="2709333"/>
            </a:xfrm>
            <a:custGeom>
              <a:avLst/>
              <a:gdLst/>
              <a:ahLst/>
              <a:cxnLst/>
              <a:rect r="r" b="b" t="t" l="l"/>
              <a:pathLst>
                <a:path h="2709333" w="4815426">
                  <a:moveTo>
                    <a:pt x="0" y="0"/>
                  </a:moveTo>
                  <a:lnTo>
                    <a:pt x="4815426" y="0"/>
                  </a:lnTo>
                  <a:lnTo>
                    <a:pt x="4815426" y="2709333"/>
                  </a:lnTo>
                  <a:lnTo>
                    <a:pt x="0" y="2709333"/>
                  </a:lnTo>
                  <a:close/>
                </a:path>
              </a:pathLst>
            </a:custGeom>
            <a:solidFill>
              <a:srgbClr val="021421">
                <a:alpha val="80000"/>
              </a:srgbClr>
            </a:solidFill>
          </p:spPr>
        </p:sp>
        <p:sp>
          <p:nvSpPr>
            <p:cNvPr name="TextBox 6" id="6"/>
            <p:cNvSpPr txBox="true"/>
            <p:nvPr/>
          </p:nvSpPr>
          <p:spPr>
            <a:xfrm>
              <a:off x="0" y="-66675"/>
              <a:ext cx="4815426" cy="2776008"/>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699600" y="373000"/>
            <a:ext cx="1695760" cy="655700"/>
          </a:xfrm>
          <a:custGeom>
            <a:avLst/>
            <a:gdLst/>
            <a:ahLst/>
            <a:cxnLst/>
            <a:rect r="r" b="b" t="t" l="l"/>
            <a:pathLst>
              <a:path h="655700" w="1695760">
                <a:moveTo>
                  <a:pt x="0" y="0"/>
                </a:moveTo>
                <a:lnTo>
                  <a:pt x="1695760" y="0"/>
                </a:lnTo>
                <a:lnTo>
                  <a:pt x="1695760" y="655700"/>
                </a:lnTo>
                <a:lnTo>
                  <a:pt x="0" y="655700"/>
                </a:lnTo>
                <a:lnTo>
                  <a:pt x="0" y="0"/>
                </a:lnTo>
                <a:close/>
              </a:path>
            </a:pathLst>
          </a:custGeom>
          <a:blipFill>
            <a:blip r:embed="rId3"/>
            <a:stretch>
              <a:fillRect l="0" t="0" r="0" b="-194"/>
            </a:stretch>
          </a:blipFill>
        </p:spPr>
      </p:sp>
      <p:grpSp>
        <p:nvGrpSpPr>
          <p:cNvPr name="Group 8" id="8"/>
          <p:cNvGrpSpPr/>
          <p:nvPr/>
        </p:nvGrpSpPr>
        <p:grpSpPr>
          <a:xfrm rot="0">
            <a:off x="2210269" y="266042"/>
            <a:ext cx="878693" cy="922065"/>
            <a:chOff x="0" y="0"/>
            <a:chExt cx="1220800" cy="1281058"/>
          </a:xfrm>
        </p:grpSpPr>
        <p:sp>
          <p:nvSpPr>
            <p:cNvPr name="Freeform 9" id="9"/>
            <p:cNvSpPr/>
            <p:nvPr/>
          </p:nvSpPr>
          <p:spPr>
            <a:xfrm flipH="false" flipV="false" rot="0">
              <a:off x="0" y="0"/>
              <a:ext cx="1220800" cy="1281058"/>
            </a:xfrm>
            <a:custGeom>
              <a:avLst/>
              <a:gdLst/>
              <a:ahLst/>
              <a:cxnLst/>
              <a:rect r="r" b="b" t="t" l="l"/>
              <a:pathLst>
                <a:path h="1281058" w="1220800">
                  <a:moveTo>
                    <a:pt x="0" y="0"/>
                  </a:moveTo>
                  <a:lnTo>
                    <a:pt x="1220800" y="0"/>
                  </a:lnTo>
                  <a:lnTo>
                    <a:pt x="1220800" y="1281058"/>
                  </a:lnTo>
                  <a:lnTo>
                    <a:pt x="0" y="1281058"/>
                  </a:lnTo>
                  <a:close/>
                </a:path>
              </a:pathLst>
            </a:custGeom>
            <a:solidFill>
              <a:srgbClr val="000000">
                <a:alpha val="0"/>
              </a:srgbClr>
            </a:solidFill>
          </p:spPr>
        </p:sp>
        <p:sp>
          <p:nvSpPr>
            <p:cNvPr name="TextBox 10" id="10"/>
            <p:cNvSpPr txBox="true"/>
            <p:nvPr/>
          </p:nvSpPr>
          <p:spPr>
            <a:xfrm>
              <a:off x="0" y="-9525"/>
              <a:ext cx="1220800" cy="1290583"/>
            </a:xfrm>
            <a:prstGeom prst="rect">
              <a:avLst/>
            </a:prstGeom>
          </p:spPr>
          <p:txBody>
            <a:bodyPr anchor="t" rtlCol="false" tIns="0" lIns="0" bIns="0" rIns="0"/>
            <a:lstStyle/>
            <a:p>
              <a:pPr algn="ctr">
                <a:lnSpc>
                  <a:spcPts val="5759"/>
                </a:lnSpc>
              </a:pPr>
              <a:r>
                <a:rPr lang="en-US" sz="4800">
                  <a:solidFill>
                    <a:srgbClr val="FFFFFF"/>
                  </a:solidFill>
                  <a:latin typeface="Rubik"/>
                  <a:ea typeface="Rubik"/>
                  <a:cs typeface="Rubik"/>
                  <a:sym typeface="Rubik"/>
                </a:rPr>
                <a:t>X</a:t>
              </a:r>
            </a:p>
          </p:txBody>
        </p:sp>
      </p:grpSp>
      <p:sp>
        <p:nvSpPr>
          <p:cNvPr name="Freeform 11" id="11"/>
          <p:cNvSpPr/>
          <p:nvPr/>
        </p:nvSpPr>
        <p:spPr>
          <a:xfrm flipH="false" flipV="false" rot="0">
            <a:off x="3088962" y="438334"/>
            <a:ext cx="1727889" cy="525033"/>
          </a:xfrm>
          <a:custGeom>
            <a:avLst/>
            <a:gdLst/>
            <a:ahLst/>
            <a:cxnLst/>
            <a:rect r="r" b="b" t="t" l="l"/>
            <a:pathLst>
              <a:path h="525033" w="1727889">
                <a:moveTo>
                  <a:pt x="0" y="0"/>
                </a:moveTo>
                <a:lnTo>
                  <a:pt x="1727889" y="0"/>
                </a:lnTo>
                <a:lnTo>
                  <a:pt x="1727889" y="525032"/>
                </a:lnTo>
                <a:lnTo>
                  <a:pt x="0" y="525032"/>
                </a:lnTo>
                <a:lnTo>
                  <a:pt x="0" y="0"/>
                </a:lnTo>
                <a:close/>
              </a:path>
            </a:pathLst>
          </a:custGeom>
          <a:blipFill>
            <a:blip r:embed="rId4"/>
            <a:stretch>
              <a:fillRect l="-14728" t="-70149" r="-14617" b="-69826"/>
            </a:stretch>
          </a:blipFill>
        </p:spPr>
      </p:sp>
      <p:sp>
        <p:nvSpPr>
          <p:cNvPr name="TextBox 12" id="12"/>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3" id="13"/>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14" id="14"/>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5" id="15"/>
          <p:cNvSpPr txBox="true"/>
          <p:nvPr/>
        </p:nvSpPr>
        <p:spPr>
          <a:xfrm rot="0">
            <a:off x="2395360" y="2981325"/>
            <a:ext cx="7843240" cy="1095375"/>
          </a:xfrm>
          <a:prstGeom prst="rect">
            <a:avLst/>
          </a:prstGeom>
        </p:spPr>
        <p:txBody>
          <a:bodyPr anchor="t" rtlCol="false" tIns="0" lIns="0" bIns="0" rIns="0">
            <a:spAutoFit/>
          </a:bodyPr>
          <a:lstStyle/>
          <a:p>
            <a:pPr algn="l">
              <a:lnSpc>
                <a:spcPts val="8400"/>
              </a:lnSpc>
              <a:spcBef>
                <a:spcPct val="0"/>
              </a:spcBef>
            </a:pPr>
            <a:r>
              <a:rPr lang="en-US" sz="6000" b="true">
                <a:solidFill>
                  <a:srgbClr val="FFFFFF"/>
                </a:solidFill>
                <a:latin typeface="Poppins Medium"/>
                <a:ea typeface="Poppins Medium"/>
                <a:cs typeface="Poppins Medium"/>
                <a:sym typeface="Poppins Medium"/>
              </a:rPr>
              <a:t>About the Program</a:t>
            </a:r>
          </a:p>
        </p:txBody>
      </p:sp>
      <p:sp>
        <p:nvSpPr>
          <p:cNvPr name="TextBox 16" id="16"/>
          <p:cNvSpPr txBox="true"/>
          <p:nvPr/>
        </p:nvSpPr>
        <p:spPr>
          <a:xfrm rot="0">
            <a:off x="9379753" y="4358246"/>
            <a:ext cx="6201455" cy="2632075"/>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FFFFFF"/>
                </a:solidFill>
                <a:latin typeface="Poppins"/>
                <a:ea typeface="Poppins"/>
                <a:cs typeface="Poppins"/>
                <a:sym typeface="Poppins"/>
              </a:rPr>
              <a:t>In this project-based internship program, I learned about the role of a </a:t>
            </a:r>
            <a:r>
              <a:rPr lang="en-US" b="true" sz="2499">
                <a:solidFill>
                  <a:srgbClr val="41B8D5"/>
                </a:solidFill>
                <a:latin typeface="Poppins Bold"/>
                <a:ea typeface="Poppins Bold"/>
                <a:cs typeface="Poppins Bold"/>
                <a:sym typeface="Poppins Bold"/>
              </a:rPr>
              <a:t>Business Intelligence Analyst at Bank Muamalat</a:t>
            </a:r>
            <a:r>
              <a:rPr lang="en-US" sz="2499">
                <a:solidFill>
                  <a:srgbClr val="FFFFFF"/>
                </a:solidFill>
                <a:latin typeface="Poppins"/>
                <a:ea typeface="Poppins"/>
                <a:cs typeface="Poppins"/>
                <a:sym typeface="Poppins"/>
              </a:rPr>
              <a:t>, including how to solve problems, work and carry out projects aligned with the company's activities.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21421"/>
        </a:solidFill>
      </p:bgPr>
    </p:bg>
    <p:spTree>
      <p:nvGrpSpPr>
        <p:cNvPr id="1" name=""/>
        <p:cNvGrpSpPr/>
        <p:nvPr/>
      </p:nvGrpSpPr>
      <p:grpSpPr>
        <a:xfrm>
          <a:off x="0" y="0"/>
          <a:ext cx="0" cy="0"/>
          <a:chOff x="0" y="0"/>
          <a:chExt cx="0" cy="0"/>
        </a:xfrm>
      </p:grpSpPr>
      <p:grpSp>
        <p:nvGrpSpPr>
          <p:cNvPr name="Group 2" id="2"/>
          <p:cNvGrpSpPr/>
          <p:nvPr/>
        </p:nvGrpSpPr>
        <p:grpSpPr>
          <a:xfrm rot="0">
            <a:off x="-293062" y="-468900"/>
            <a:ext cx="18874124" cy="5612400"/>
            <a:chOff x="0" y="0"/>
            <a:chExt cx="1677700" cy="498880"/>
          </a:xfrm>
        </p:grpSpPr>
        <p:sp>
          <p:nvSpPr>
            <p:cNvPr name="Freeform 3" id="3"/>
            <p:cNvSpPr/>
            <p:nvPr/>
          </p:nvSpPr>
          <p:spPr>
            <a:xfrm flipH="false" flipV="false" rot="0">
              <a:off x="0" y="0"/>
              <a:ext cx="1677700" cy="498880"/>
            </a:xfrm>
            <a:custGeom>
              <a:avLst/>
              <a:gdLst/>
              <a:ahLst/>
              <a:cxnLst/>
              <a:rect r="r" b="b" t="t" l="l"/>
              <a:pathLst>
                <a:path h="498880" w="1677700">
                  <a:moveTo>
                    <a:pt x="0" y="0"/>
                  </a:moveTo>
                  <a:lnTo>
                    <a:pt x="1677700" y="0"/>
                  </a:lnTo>
                  <a:lnTo>
                    <a:pt x="1677700" y="498880"/>
                  </a:lnTo>
                  <a:lnTo>
                    <a:pt x="0" y="498880"/>
                  </a:lnTo>
                  <a:close/>
                </a:path>
              </a:pathLst>
            </a:custGeom>
            <a:blipFill>
              <a:blip r:embed="rId2"/>
              <a:stretch>
                <a:fillRect l="0" t="-62097" r="0" b="-62097"/>
              </a:stretch>
            </a:blipFill>
          </p:spPr>
        </p:sp>
      </p:grpSp>
      <p:grpSp>
        <p:nvGrpSpPr>
          <p:cNvPr name="Group 4" id="4"/>
          <p:cNvGrpSpPr/>
          <p:nvPr/>
        </p:nvGrpSpPr>
        <p:grpSpPr>
          <a:xfrm rot="0">
            <a:off x="4430" y="0"/>
            <a:ext cx="18283570" cy="5143500"/>
            <a:chOff x="0" y="0"/>
            <a:chExt cx="4815426" cy="1354667"/>
          </a:xfrm>
        </p:grpSpPr>
        <p:sp>
          <p:nvSpPr>
            <p:cNvPr name="Freeform 5" id="5"/>
            <p:cNvSpPr/>
            <p:nvPr/>
          </p:nvSpPr>
          <p:spPr>
            <a:xfrm flipH="false" flipV="false" rot="0">
              <a:off x="0" y="0"/>
              <a:ext cx="4815426" cy="1354667"/>
            </a:xfrm>
            <a:custGeom>
              <a:avLst/>
              <a:gdLst/>
              <a:ahLst/>
              <a:cxnLst/>
              <a:rect r="r" b="b" t="t" l="l"/>
              <a:pathLst>
                <a:path h="1354667" w="4815426">
                  <a:moveTo>
                    <a:pt x="0" y="0"/>
                  </a:moveTo>
                  <a:lnTo>
                    <a:pt x="4815426" y="0"/>
                  </a:lnTo>
                  <a:lnTo>
                    <a:pt x="4815426" y="1354667"/>
                  </a:lnTo>
                  <a:lnTo>
                    <a:pt x="0" y="1354667"/>
                  </a:lnTo>
                  <a:close/>
                </a:path>
              </a:pathLst>
            </a:custGeom>
            <a:solidFill>
              <a:srgbClr val="021421">
                <a:alpha val="41961"/>
              </a:srgbClr>
            </a:solidFill>
          </p:spPr>
        </p:sp>
        <p:sp>
          <p:nvSpPr>
            <p:cNvPr name="TextBox 6" id="6"/>
            <p:cNvSpPr txBox="true"/>
            <p:nvPr/>
          </p:nvSpPr>
          <p:spPr>
            <a:xfrm>
              <a:off x="0" y="-66675"/>
              <a:ext cx="4815426" cy="142134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699600" y="373000"/>
            <a:ext cx="1695760" cy="655700"/>
          </a:xfrm>
          <a:custGeom>
            <a:avLst/>
            <a:gdLst/>
            <a:ahLst/>
            <a:cxnLst/>
            <a:rect r="r" b="b" t="t" l="l"/>
            <a:pathLst>
              <a:path h="655700" w="1695760">
                <a:moveTo>
                  <a:pt x="0" y="0"/>
                </a:moveTo>
                <a:lnTo>
                  <a:pt x="1695760" y="0"/>
                </a:lnTo>
                <a:lnTo>
                  <a:pt x="1695760" y="655700"/>
                </a:lnTo>
                <a:lnTo>
                  <a:pt x="0" y="655700"/>
                </a:lnTo>
                <a:lnTo>
                  <a:pt x="0" y="0"/>
                </a:lnTo>
                <a:close/>
              </a:path>
            </a:pathLst>
          </a:custGeom>
          <a:blipFill>
            <a:blip r:embed="rId3"/>
            <a:stretch>
              <a:fillRect l="0" t="0" r="0" b="-194"/>
            </a:stretch>
          </a:blipFill>
        </p:spPr>
      </p:sp>
      <p:grpSp>
        <p:nvGrpSpPr>
          <p:cNvPr name="Group 8" id="8"/>
          <p:cNvGrpSpPr/>
          <p:nvPr/>
        </p:nvGrpSpPr>
        <p:grpSpPr>
          <a:xfrm rot="0">
            <a:off x="2210269" y="266042"/>
            <a:ext cx="878693" cy="922065"/>
            <a:chOff x="0" y="0"/>
            <a:chExt cx="1220800" cy="1281058"/>
          </a:xfrm>
        </p:grpSpPr>
        <p:sp>
          <p:nvSpPr>
            <p:cNvPr name="Freeform 9" id="9"/>
            <p:cNvSpPr/>
            <p:nvPr/>
          </p:nvSpPr>
          <p:spPr>
            <a:xfrm flipH="false" flipV="false" rot="0">
              <a:off x="0" y="0"/>
              <a:ext cx="1220800" cy="1281058"/>
            </a:xfrm>
            <a:custGeom>
              <a:avLst/>
              <a:gdLst/>
              <a:ahLst/>
              <a:cxnLst/>
              <a:rect r="r" b="b" t="t" l="l"/>
              <a:pathLst>
                <a:path h="1281058" w="1220800">
                  <a:moveTo>
                    <a:pt x="0" y="0"/>
                  </a:moveTo>
                  <a:lnTo>
                    <a:pt x="1220800" y="0"/>
                  </a:lnTo>
                  <a:lnTo>
                    <a:pt x="1220800" y="1281058"/>
                  </a:lnTo>
                  <a:lnTo>
                    <a:pt x="0" y="1281058"/>
                  </a:lnTo>
                  <a:close/>
                </a:path>
              </a:pathLst>
            </a:custGeom>
            <a:solidFill>
              <a:srgbClr val="000000">
                <a:alpha val="0"/>
              </a:srgbClr>
            </a:solidFill>
          </p:spPr>
        </p:sp>
        <p:sp>
          <p:nvSpPr>
            <p:cNvPr name="TextBox 10" id="10"/>
            <p:cNvSpPr txBox="true"/>
            <p:nvPr/>
          </p:nvSpPr>
          <p:spPr>
            <a:xfrm>
              <a:off x="0" y="-9525"/>
              <a:ext cx="1220800" cy="1290583"/>
            </a:xfrm>
            <a:prstGeom prst="rect">
              <a:avLst/>
            </a:prstGeom>
          </p:spPr>
          <p:txBody>
            <a:bodyPr anchor="t" rtlCol="false" tIns="0" lIns="0" bIns="0" rIns="0"/>
            <a:lstStyle/>
            <a:p>
              <a:pPr algn="ctr">
                <a:lnSpc>
                  <a:spcPts val="5759"/>
                </a:lnSpc>
              </a:pPr>
              <a:r>
                <a:rPr lang="en-US" sz="4800">
                  <a:solidFill>
                    <a:srgbClr val="FFFFFF"/>
                  </a:solidFill>
                  <a:latin typeface="Rubik"/>
                  <a:ea typeface="Rubik"/>
                  <a:cs typeface="Rubik"/>
                  <a:sym typeface="Rubik"/>
                </a:rPr>
                <a:t>X</a:t>
              </a:r>
            </a:p>
          </p:txBody>
        </p:sp>
      </p:grpSp>
      <p:sp>
        <p:nvSpPr>
          <p:cNvPr name="Freeform 11" id="11"/>
          <p:cNvSpPr/>
          <p:nvPr/>
        </p:nvSpPr>
        <p:spPr>
          <a:xfrm flipH="false" flipV="false" rot="0">
            <a:off x="3088962" y="438334"/>
            <a:ext cx="1727889" cy="525033"/>
          </a:xfrm>
          <a:custGeom>
            <a:avLst/>
            <a:gdLst/>
            <a:ahLst/>
            <a:cxnLst/>
            <a:rect r="r" b="b" t="t" l="l"/>
            <a:pathLst>
              <a:path h="525033" w="1727889">
                <a:moveTo>
                  <a:pt x="0" y="0"/>
                </a:moveTo>
                <a:lnTo>
                  <a:pt x="1727889" y="0"/>
                </a:lnTo>
                <a:lnTo>
                  <a:pt x="1727889" y="525032"/>
                </a:lnTo>
                <a:lnTo>
                  <a:pt x="0" y="525032"/>
                </a:lnTo>
                <a:lnTo>
                  <a:pt x="0" y="0"/>
                </a:lnTo>
                <a:close/>
              </a:path>
            </a:pathLst>
          </a:custGeom>
          <a:blipFill>
            <a:blip r:embed="rId4"/>
            <a:stretch>
              <a:fillRect l="-14728" t="-70149" r="-14617" b="-69826"/>
            </a:stretch>
          </a:blipFill>
        </p:spPr>
      </p:sp>
      <p:sp>
        <p:nvSpPr>
          <p:cNvPr name="TextBox 12" id="12"/>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3" id="13"/>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14" id="14"/>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5" id="15"/>
          <p:cNvSpPr txBox="true"/>
          <p:nvPr/>
        </p:nvSpPr>
        <p:spPr>
          <a:xfrm rot="0">
            <a:off x="1944290" y="6029325"/>
            <a:ext cx="5661932" cy="2162175"/>
          </a:xfrm>
          <a:prstGeom prst="rect">
            <a:avLst/>
          </a:prstGeom>
        </p:spPr>
        <p:txBody>
          <a:bodyPr anchor="t" rtlCol="false" tIns="0" lIns="0" bIns="0" rIns="0">
            <a:spAutoFit/>
          </a:bodyPr>
          <a:lstStyle/>
          <a:p>
            <a:pPr algn="l">
              <a:lnSpc>
                <a:spcPts val="8400"/>
              </a:lnSpc>
              <a:spcBef>
                <a:spcPct val="0"/>
              </a:spcBef>
            </a:pPr>
            <a:r>
              <a:rPr lang="en-US" sz="6000" b="true">
                <a:solidFill>
                  <a:srgbClr val="FFFFFF"/>
                </a:solidFill>
                <a:latin typeface="Poppins Medium"/>
                <a:ea typeface="Poppins Medium"/>
                <a:cs typeface="Poppins Medium"/>
                <a:sym typeface="Poppins Medium"/>
              </a:rPr>
              <a:t>Company Overview</a:t>
            </a:r>
          </a:p>
        </p:txBody>
      </p:sp>
      <p:sp>
        <p:nvSpPr>
          <p:cNvPr name="TextBox 16" id="16"/>
          <p:cNvSpPr txBox="true"/>
          <p:nvPr/>
        </p:nvSpPr>
        <p:spPr>
          <a:xfrm rot="0">
            <a:off x="10142255" y="6234640"/>
            <a:ext cx="6201455" cy="3070225"/>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FFFFFF"/>
                </a:solidFill>
                <a:latin typeface="Poppins"/>
                <a:ea typeface="Poppins"/>
                <a:cs typeface="Poppins"/>
                <a:sym typeface="Poppins"/>
              </a:rPr>
              <a:t>PT Bank Muamalat  Indonesia Tbk is bank that runs its business based on the first sharia principles in Indonesia. Curently, Bank Muamalat continues to innovate by issuing sharia products such as sharia insurance, sharia funds and sharia multifinance.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086692" y="4634121"/>
            <a:ext cx="4133908" cy="1643529"/>
            <a:chOff x="0" y="0"/>
            <a:chExt cx="1088766" cy="432864"/>
          </a:xfrm>
        </p:grpSpPr>
        <p:sp>
          <p:nvSpPr>
            <p:cNvPr name="Freeform 4" id="4"/>
            <p:cNvSpPr/>
            <p:nvPr/>
          </p:nvSpPr>
          <p:spPr>
            <a:xfrm flipH="false" flipV="false" rot="0">
              <a:off x="0" y="0"/>
              <a:ext cx="1088766" cy="432864"/>
            </a:xfrm>
            <a:custGeom>
              <a:avLst/>
              <a:gdLst/>
              <a:ahLst/>
              <a:cxnLst/>
              <a:rect r="r" b="b" t="t" l="l"/>
              <a:pathLst>
                <a:path h="432864" w="1088766">
                  <a:moveTo>
                    <a:pt x="41201" y="0"/>
                  </a:moveTo>
                  <a:lnTo>
                    <a:pt x="1047565" y="0"/>
                  </a:lnTo>
                  <a:cubicBezTo>
                    <a:pt x="1058492" y="0"/>
                    <a:pt x="1068971" y="4341"/>
                    <a:pt x="1076698" y="12068"/>
                  </a:cubicBezTo>
                  <a:cubicBezTo>
                    <a:pt x="1084425" y="19794"/>
                    <a:pt x="1088766" y="30274"/>
                    <a:pt x="1088766" y="41201"/>
                  </a:cubicBezTo>
                  <a:lnTo>
                    <a:pt x="1088766" y="391662"/>
                  </a:lnTo>
                  <a:cubicBezTo>
                    <a:pt x="1088766" y="414417"/>
                    <a:pt x="1070319" y="432864"/>
                    <a:pt x="1047565" y="432864"/>
                  </a:cubicBezTo>
                  <a:lnTo>
                    <a:pt x="41201" y="432864"/>
                  </a:lnTo>
                  <a:cubicBezTo>
                    <a:pt x="30274" y="432864"/>
                    <a:pt x="19794" y="428523"/>
                    <a:pt x="12068" y="420796"/>
                  </a:cubicBezTo>
                  <a:cubicBezTo>
                    <a:pt x="4341" y="413069"/>
                    <a:pt x="0" y="402590"/>
                    <a:pt x="0" y="391662"/>
                  </a:cubicBezTo>
                  <a:lnTo>
                    <a:pt x="0" y="41201"/>
                  </a:lnTo>
                  <a:cubicBezTo>
                    <a:pt x="0" y="30274"/>
                    <a:pt x="4341" y="19794"/>
                    <a:pt x="12068" y="12068"/>
                  </a:cubicBezTo>
                  <a:cubicBezTo>
                    <a:pt x="19794" y="4341"/>
                    <a:pt x="30274" y="0"/>
                    <a:pt x="41201"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5" id="5"/>
            <p:cNvSpPr txBox="true"/>
            <p:nvPr/>
          </p:nvSpPr>
          <p:spPr>
            <a:xfrm>
              <a:off x="0" y="-66675"/>
              <a:ext cx="1088766" cy="499539"/>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7084360" y="4634121"/>
            <a:ext cx="4133908" cy="1643529"/>
            <a:chOff x="0" y="0"/>
            <a:chExt cx="1088766" cy="432864"/>
          </a:xfrm>
        </p:grpSpPr>
        <p:sp>
          <p:nvSpPr>
            <p:cNvPr name="Freeform 7" id="7"/>
            <p:cNvSpPr/>
            <p:nvPr/>
          </p:nvSpPr>
          <p:spPr>
            <a:xfrm flipH="false" flipV="false" rot="0">
              <a:off x="0" y="0"/>
              <a:ext cx="1088766" cy="432864"/>
            </a:xfrm>
            <a:custGeom>
              <a:avLst/>
              <a:gdLst/>
              <a:ahLst/>
              <a:cxnLst/>
              <a:rect r="r" b="b" t="t" l="l"/>
              <a:pathLst>
                <a:path h="432864" w="1088766">
                  <a:moveTo>
                    <a:pt x="41201" y="0"/>
                  </a:moveTo>
                  <a:lnTo>
                    <a:pt x="1047565" y="0"/>
                  </a:lnTo>
                  <a:cubicBezTo>
                    <a:pt x="1058492" y="0"/>
                    <a:pt x="1068971" y="4341"/>
                    <a:pt x="1076698" y="12068"/>
                  </a:cubicBezTo>
                  <a:cubicBezTo>
                    <a:pt x="1084425" y="19794"/>
                    <a:pt x="1088766" y="30274"/>
                    <a:pt x="1088766" y="41201"/>
                  </a:cubicBezTo>
                  <a:lnTo>
                    <a:pt x="1088766" y="391662"/>
                  </a:lnTo>
                  <a:cubicBezTo>
                    <a:pt x="1088766" y="414417"/>
                    <a:pt x="1070319" y="432864"/>
                    <a:pt x="1047565" y="432864"/>
                  </a:cubicBezTo>
                  <a:lnTo>
                    <a:pt x="41201" y="432864"/>
                  </a:lnTo>
                  <a:cubicBezTo>
                    <a:pt x="30274" y="432864"/>
                    <a:pt x="19794" y="428523"/>
                    <a:pt x="12068" y="420796"/>
                  </a:cubicBezTo>
                  <a:cubicBezTo>
                    <a:pt x="4341" y="413069"/>
                    <a:pt x="0" y="402590"/>
                    <a:pt x="0" y="391662"/>
                  </a:cubicBezTo>
                  <a:lnTo>
                    <a:pt x="0" y="41201"/>
                  </a:lnTo>
                  <a:cubicBezTo>
                    <a:pt x="0" y="30274"/>
                    <a:pt x="4341" y="19794"/>
                    <a:pt x="12068" y="12068"/>
                  </a:cubicBezTo>
                  <a:cubicBezTo>
                    <a:pt x="19794" y="4341"/>
                    <a:pt x="30274" y="0"/>
                    <a:pt x="41201"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8" id="8"/>
            <p:cNvSpPr txBox="true"/>
            <p:nvPr/>
          </p:nvSpPr>
          <p:spPr>
            <a:xfrm>
              <a:off x="0" y="-66675"/>
              <a:ext cx="1088766" cy="499539"/>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2082027" y="4634121"/>
            <a:ext cx="4133908" cy="1643529"/>
            <a:chOff x="0" y="0"/>
            <a:chExt cx="1088766" cy="432864"/>
          </a:xfrm>
        </p:grpSpPr>
        <p:sp>
          <p:nvSpPr>
            <p:cNvPr name="Freeform 10" id="10"/>
            <p:cNvSpPr/>
            <p:nvPr/>
          </p:nvSpPr>
          <p:spPr>
            <a:xfrm flipH="false" flipV="false" rot="0">
              <a:off x="0" y="0"/>
              <a:ext cx="1088766" cy="432864"/>
            </a:xfrm>
            <a:custGeom>
              <a:avLst/>
              <a:gdLst/>
              <a:ahLst/>
              <a:cxnLst/>
              <a:rect r="r" b="b" t="t" l="l"/>
              <a:pathLst>
                <a:path h="432864" w="1088766">
                  <a:moveTo>
                    <a:pt x="41201" y="0"/>
                  </a:moveTo>
                  <a:lnTo>
                    <a:pt x="1047565" y="0"/>
                  </a:lnTo>
                  <a:cubicBezTo>
                    <a:pt x="1058492" y="0"/>
                    <a:pt x="1068971" y="4341"/>
                    <a:pt x="1076698" y="12068"/>
                  </a:cubicBezTo>
                  <a:cubicBezTo>
                    <a:pt x="1084425" y="19794"/>
                    <a:pt x="1088766" y="30274"/>
                    <a:pt x="1088766" y="41201"/>
                  </a:cubicBezTo>
                  <a:lnTo>
                    <a:pt x="1088766" y="391662"/>
                  </a:lnTo>
                  <a:cubicBezTo>
                    <a:pt x="1088766" y="414417"/>
                    <a:pt x="1070319" y="432864"/>
                    <a:pt x="1047565" y="432864"/>
                  </a:cubicBezTo>
                  <a:lnTo>
                    <a:pt x="41201" y="432864"/>
                  </a:lnTo>
                  <a:cubicBezTo>
                    <a:pt x="30274" y="432864"/>
                    <a:pt x="19794" y="428523"/>
                    <a:pt x="12068" y="420796"/>
                  </a:cubicBezTo>
                  <a:cubicBezTo>
                    <a:pt x="4341" y="413069"/>
                    <a:pt x="0" y="402590"/>
                    <a:pt x="0" y="391662"/>
                  </a:cubicBezTo>
                  <a:lnTo>
                    <a:pt x="0" y="41201"/>
                  </a:lnTo>
                  <a:cubicBezTo>
                    <a:pt x="0" y="30274"/>
                    <a:pt x="4341" y="19794"/>
                    <a:pt x="12068" y="12068"/>
                  </a:cubicBezTo>
                  <a:cubicBezTo>
                    <a:pt x="19794" y="4341"/>
                    <a:pt x="30274" y="0"/>
                    <a:pt x="41201"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11" id="11"/>
            <p:cNvSpPr txBox="true"/>
            <p:nvPr/>
          </p:nvSpPr>
          <p:spPr>
            <a:xfrm>
              <a:off x="0" y="-66675"/>
              <a:ext cx="1088766" cy="499539"/>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3" id="13"/>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14" id="14"/>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5" id="15"/>
          <p:cNvSpPr txBox="true"/>
          <p:nvPr/>
        </p:nvSpPr>
        <p:spPr>
          <a:xfrm rot="0">
            <a:off x="2086692" y="2019642"/>
            <a:ext cx="6725406" cy="1095375"/>
          </a:xfrm>
          <a:prstGeom prst="rect">
            <a:avLst/>
          </a:prstGeom>
        </p:spPr>
        <p:txBody>
          <a:bodyPr anchor="t" rtlCol="false" tIns="0" lIns="0" bIns="0" rIns="0">
            <a:spAutoFit/>
          </a:bodyPr>
          <a:lstStyle/>
          <a:p>
            <a:pPr algn="l">
              <a:lnSpc>
                <a:spcPts val="8400"/>
              </a:lnSpc>
              <a:spcBef>
                <a:spcPct val="0"/>
              </a:spcBef>
            </a:pPr>
            <a:r>
              <a:rPr lang="en-US" sz="6000" b="true">
                <a:solidFill>
                  <a:srgbClr val="FFFFFF"/>
                </a:solidFill>
                <a:latin typeface="Poppins Medium"/>
                <a:ea typeface="Poppins Medium"/>
                <a:cs typeface="Poppins Medium"/>
                <a:sym typeface="Poppins Medium"/>
              </a:rPr>
              <a:t>Topic</a:t>
            </a:r>
          </a:p>
        </p:txBody>
      </p:sp>
      <p:sp>
        <p:nvSpPr>
          <p:cNvPr name="TextBox 16" id="16"/>
          <p:cNvSpPr txBox="true"/>
          <p:nvPr/>
        </p:nvSpPr>
        <p:spPr>
          <a:xfrm rot="0">
            <a:off x="2395701" y="5596865"/>
            <a:ext cx="3287779" cy="441303"/>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FFFFFF"/>
                </a:solidFill>
                <a:latin typeface="Poppins Medium"/>
                <a:ea typeface="Poppins Medium"/>
                <a:cs typeface="Poppins Medium"/>
                <a:sym typeface="Poppins Medium"/>
              </a:rPr>
              <a:t>Project Background </a:t>
            </a:r>
          </a:p>
        </p:txBody>
      </p:sp>
      <p:sp>
        <p:nvSpPr>
          <p:cNvPr name="TextBox 17" id="17"/>
          <p:cNvSpPr txBox="true"/>
          <p:nvPr/>
        </p:nvSpPr>
        <p:spPr>
          <a:xfrm rot="0">
            <a:off x="7393369" y="5596865"/>
            <a:ext cx="3287779" cy="441303"/>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FFFFFF"/>
                </a:solidFill>
                <a:latin typeface="Poppins Medium"/>
                <a:ea typeface="Poppins Medium"/>
                <a:cs typeface="Poppins Medium"/>
                <a:sym typeface="Poppins Medium"/>
              </a:rPr>
              <a:t>Datasets</a:t>
            </a:r>
          </a:p>
        </p:txBody>
      </p:sp>
      <p:sp>
        <p:nvSpPr>
          <p:cNvPr name="TextBox 18" id="18"/>
          <p:cNvSpPr txBox="true"/>
          <p:nvPr/>
        </p:nvSpPr>
        <p:spPr>
          <a:xfrm rot="0">
            <a:off x="12391036" y="5596865"/>
            <a:ext cx="3287779" cy="441303"/>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FFFFFF"/>
                </a:solidFill>
                <a:latin typeface="Poppins Medium"/>
                <a:ea typeface="Poppins Medium"/>
                <a:cs typeface="Poppins Medium"/>
                <a:sym typeface="Poppins Medium"/>
              </a:rPr>
              <a:t>Challange</a:t>
            </a:r>
          </a:p>
        </p:txBody>
      </p:sp>
      <p:grpSp>
        <p:nvGrpSpPr>
          <p:cNvPr name="Group 19" id="19"/>
          <p:cNvGrpSpPr/>
          <p:nvPr/>
        </p:nvGrpSpPr>
        <p:grpSpPr>
          <a:xfrm rot="0">
            <a:off x="5048780" y="4286592"/>
            <a:ext cx="801231" cy="80123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5241659" y="4433208"/>
            <a:ext cx="415472" cy="441325"/>
          </a:xfrm>
          <a:prstGeom prst="rect">
            <a:avLst/>
          </a:prstGeom>
        </p:spPr>
        <p:txBody>
          <a:bodyPr anchor="t" rtlCol="false" tIns="0" lIns="0" bIns="0" rIns="0">
            <a:spAutoFit/>
          </a:bodyPr>
          <a:lstStyle/>
          <a:p>
            <a:pPr algn="ctr" marL="0" indent="0" lvl="0">
              <a:lnSpc>
                <a:spcPts val="3499"/>
              </a:lnSpc>
              <a:spcBef>
                <a:spcPct val="0"/>
              </a:spcBef>
            </a:pPr>
            <a:r>
              <a:rPr lang="en-US" b="true" sz="2499">
                <a:solidFill>
                  <a:srgbClr val="FFFFFF"/>
                </a:solidFill>
                <a:latin typeface="Poppins Bold"/>
                <a:ea typeface="Poppins Bold"/>
                <a:cs typeface="Poppins Bold"/>
                <a:sym typeface="Poppins Bold"/>
              </a:rPr>
              <a:t>&gt;</a:t>
            </a:r>
          </a:p>
        </p:txBody>
      </p:sp>
      <p:grpSp>
        <p:nvGrpSpPr>
          <p:cNvPr name="Group 23" id="23"/>
          <p:cNvGrpSpPr/>
          <p:nvPr/>
        </p:nvGrpSpPr>
        <p:grpSpPr>
          <a:xfrm rot="0">
            <a:off x="10044347" y="4286592"/>
            <a:ext cx="801231" cy="80123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10237226" y="4433208"/>
            <a:ext cx="415472" cy="441325"/>
          </a:xfrm>
          <a:prstGeom prst="rect">
            <a:avLst/>
          </a:prstGeom>
        </p:spPr>
        <p:txBody>
          <a:bodyPr anchor="t" rtlCol="false" tIns="0" lIns="0" bIns="0" rIns="0">
            <a:spAutoFit/>
          </a:bodyPr>
          <a:lstStyle/>
          <a:p>
            <a:pPr algn="ctr" marL="0" indent="0" lvl="0">
              <a:lnSpc>
                <a:spcPts val="3499"/>
              </a:lnSpc>
              <a:spcBef>
                <a:spcPct val="0"/>
              </a:spcBef>
            </a:pPr>
            <a:r>
              <a:rPr lang="en-US" b="true" sz="2499">
                <a:solidFill>
                  <a:srgbClr val="FFFFFF"/>
                </a:solidFill>
                <a:latin typeface="Poppins Bold"/>
                <a:ea typeface="Poppins Bold"/>
                <a:cs typeface="Poppins Bold"/>
                <a:sym typeface="Poppins Bold"/>
              </a:rPr>
              <a:t>&gt;</a:t>
            </a:r>
          </a:p>
        </p:txBody>
      </p:sp>
      <p:grpSp>
        <p:nvGrpSpPr>
          <p:cNvPr name="Group 27" id="27"/>
          <p:cNvGrpSpPr/>
          <p:nvPr/>
        </p:nvGrpSpPr>
        <p:grpSpPr>
          <a:xfrm rot="0">
            <a:off x="15037792" y="4286592"/>
            <a:ext cx="801231" cy="80123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15230672" y="4433208"/>
            <a:ext cx="415472" cy="441325"/>
          </a:xfrm>
          <a:prstGeom prst="rect">
            <a:avLst/>
          </a:prstGeom>
        </p:spPr>
        <p:txBody>
          <a:bodyPr anchor="t" rtlCol="false" tIns="0" lIns="0" bIns="0" rIns="0">
            <a:spAutoFit/>
          </a:bodyPr>
          <a:lstStyle/>
          <a:p>
            <a:pPr algn="ctr" marL="0" indent="0" lvl="0">
              <a:lnSpc>
                <a:spcPts val="3499"/>
              </a:lnSpc>
              <a:spcBef>
                <a:spcPct val="0"/>
              </a:spcBef>
            </a:pPr>
            <a:r>
              <a:rPr lang="en-US" b="true" sz="2499">
                <a:solidFill>
                  <a:srgbClr val="FFFFFF"/>
                </a:solidFill>
                <a:latin typeface="Poppins Bold"/>
                <a:ea typeface="Poppins Bold"/>
                <a:cs typeface="Poppins Bold"/>
                <a:sym typeface="Poppins Bold"/>
              </a:rPr>
              <a:t>&gt;</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352157" y="5212020"/>
            <a:ext cx="6187570" cy="631074"/>
            <a:chOff x="0" y="0"/>
            <a:chExt cx="1629648" cy="166209"/>
          </a:xfrm>
        </p:grpSpPr>
        <p:sp>
          <p:nvSpPr>
            <p:cNvPr name="Freeform 3" id="3"/>
            <p:cNvSpPr/>
            <p:nvPr/>
          </p:nvSpPr>
          <p:spPr>
            <a:xfrm flipH="false" flipV="false" rot="0">
              <a:off x="0" y="0"/>
              <a:ext cx="1629648" cy="166209"/>
            </a:xfrm>
            <a:custGeom>
              <a:avLst/>
              <a:gdLst/>
              <a:ahLst/>
              <a:cxnLst/>
              <a:rect r="r" b="b" t="t" l="l"/>
              <a:pathLst>
                <a:path h="166209" w="1629648">
                  <a:moveTo>
                    <a:pt x="25024" y="0"/>
                  </a:moveTo>
                  <a:lnTo>
                    <a:pt x="1604624" y="0"/>
                  </a:lnTo>
                  <a:cubicBezTo>
                    <a:pt x="1611261" y="0"/>
                    <a:pt x="1617626" y="2636"/>
                    <a:pt x="1622319" y="7329"/>
                  </a:cubicBezTo>
                  <a:cubicBezTo>
                    <a:pt x="1627012" y="12022"/>
                    <a:pt x="1629648" y="18387"/>
                    <a:pt x="1629648" y="25024"/>
                  </a:cubicBezTo>
                  <a:lnTo>
                    <a:pt x="1629648" y="141185"/>
                  </a:lnTo>
                  <a:cubicBezTo>
                    <a:pt x="1629648" y="147822"/>
                    <a:pt x="1627012" y="154187"/>
                    <a:pt x="1622319" y="158879"/>
                  </a:cubicBezTo>
                  <a:cubicBezTo>
                    <a:pt x="1617626" y="163572"/>
                    <a:pt x="1611261" y="166209"/>
                    <a:pt x="1604624" y="166209"/>
                  </a:cubicBezTo>
                  <a:lnTo>
                    <a:pt x="25024" y="166209"/>
                  </a:lnTo>
                  <a:cubicBezTo>
                    <a:pt x="18387" y="166209"/>
                    <a:pt x="12022" y="163572"/>
                    <a:pt x="7329" y="158879"/>
                  </a:cubicBezTo>
                  <a:cubicBezTo>
                    <a:pt x="2636" y="154187"/>
                    <a:pt x="0" y="147822"/>
                    <a:pt x="0" y="141185"/>
                  </a:cubicBezTo>
                  <a:lnTo>
                    <a:pt x="0" y="25024"/>
                  </a:lnTo>
                  <a:cubicBezTo>
                    <a:pt x="0" y="18387"/>
                    <a:pt x="2636" y="12022"/>
                    <a:pt x="7329" y="7329"/>
                  </a:cubicBezTo>
                  <a:cubicBezTo>
                    <a:pt x="12022" y="2636"/>
                    <a:pt x="18387" y="0"/>
                    <a:pt x="25024" y="0"/>
                  </a:cubicBezTo>
                  <a:close/>
                </a:path>
              </a:pathLst>
            </a:custGeom>
            <a:gradFill rotWithShape="true">
              <a:gsLst>
                <a:gs pos="0">
                  <a:srgbClr val="0B4972">
                    <a:alpha val="100000"/>
                  </a:srgbClr>
                </a:gs>
                <a:gs pos="100000">
                  <a:srgbClr val="021827">
                    <a:alpha val="100000"/>
                  </a:srgbClr>
                </a:gs>
              </a:gsLst>
              <a:lin ang="2700000"/>
            </a:gradFill>
          </p:spPr>
        </p:sp>
        <p:sp>
          <p:nvSpPr>
            <p:cNvPr name="TextBox 4" id="4"/>
            <p:cNvSpPr txBox="true"/>
            <p:nvPr/>
          </p:nvSpPr>
          <p:spPr>
            <a:xfrm>
              <a:off x="0" y="-66675"/>
              <a:ext cx="1629648" cy="23288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547050" y="-273525"/>
            <a:ext cx="1575750" cy="10834050"/>
            <a:chOff x="0" y="0"/>
            <a:chExt cx="415012" cy="2853412"/>
          </a:xfrm>
        </p:grpSpPr>
        <p:sp>
          <p:nvSpPr>
            <p:cNvPr name="Freeform 6" id="6"/>
            <p:cNvSpPr/>
            <p:nvPr/>
          </p:nvSpPr>
          <p:spPr>
            <a:xfrm flipH="false" flipV="false" rot="0">
              <a:off x="0" y="0"/>
              <a:ext cx="415012" cy="2853412"/>
            </a:xfrm>
            <a:custGeom>
              <a:avLst/>
              <a:gdLst/>
              <a:ahLst/>
              <a:cxnLst/>
              <a:rect r="r" b="b" t="t" l="l"/>
              <a:pathLst>
                <a:path h="2853412" w="415012">
                  <a:moveTo>
                    <a:pt x="0" y="0"/>
                  </a:moveTo>
                  <a:lnTo>
                    <a:pt x="415012" y="0"/>
                  </a:lnTo>
                  <a:lnTo>
                    <a:pt x="415012" y="2853412"/>
                  </a:lnTo>
                  <a:lnTo>
                    <a:pt x="0" y="2853412"/>
                  </a:lnTo>
                  <a:close/>
                </a:path>
              </a:pathLst>
            </a:custGeom>
            <a:gradFill rotWithShape="true">
              <a:gsLst>
                <a:gs pos="0">
                  <a:srgbClr val="001627">
                    <a:alpha val="0"/>
                  </a:srgbClr>
                </a:gs>
                <a:gs pos="100000">
                  <a:srgbClr val="0B4972">
                    <a:alpha val="100000"/>
                  </a:srgbClr>
                </a:gs>
              </a:gsLst>
              <a:lin ang="5400000"/>
            </a:gradFill>
          </p:spPr>
        </p:sp>
        <p:sp>
          <p:nvSpPr>
            <p:cNvPr name="TextBox 7" id="7"/>
            <p:cNvSpPr txBox="true"/>
            <p:nvPr/>
          </p:nvSpPr>
          <p:spPr>
            <a:xfrm>
              <a:off x="0" y="-66675"/>
              <a:ext cx="415012" cy="2920087"/>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276038" y="1780967"/>
            <a:ext cx="7708511" cy="1095375"/>
          </a:xfrm>
          <a:prstGeom prst="rect">
            <a:avLst/>
          </a:prstGeom>
        </p:spPr>
        <p:txBody>
          <a:bodyPr anchor="t" rtlCol="false" tIns="0" lIns="0" bIns="0" rIns="0">
            <a:spAutoFit/>
          </a:bodyPr>
          <a:lstStyle/>
          <a:p>
            <a:pPr algn="l">
              <a:lnSpc>
                <a:spcPts val="8400"/>
              </a:lnSpc>
              <a:spcBef>
                <a:spcPct val="0"/>
              </a:spcBef>
            </a:pPr>
            <a:r>
              <a:rPr lang="en-US" sz="6000" b="true">
                <a:solidFill>
                  <a:srgbClr val="1A4F75"/>
                </a:solidFill>
                <a:latin typeface="Poppins Medium"/>
                <a:ea typeface="Poppins Medium"/>
                <a:cs typeface="Poppins Medium"/>
                <a:sym typeface="Poppins Medium"/>
              </a:rPr>
              <a:t>Project Background</a:t>
            </a:r>
          </a:p>
        </p:txBody>
      </p:sp>
      <p:sp>
        <p:nvSpPr>
          <p:cNvPr name="TextBox 9" id="9"/>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021421"/>
                </a:solidFill>
                <a:latin typeface="Poppins Bold"/>
                <a:ea typeface="Poppins Bold"/>
                <a:cs typeface="Poppins Bold"/>
                <a:sym typeface="Poppins Bold"/>
              </a:rPr>
              <a:t>HOME</a:t>
            </a:r>
          </a:p>
        </p:txBody>
      </p:sp>
      <p:sp>
        <p:nvSpPr>
          <p:cNvPr name="TextBox 10" id="10"/>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021421"/>
                </a:solidFill>
                <a:latin typeface="Poppins"/>
                <a:ea typeface="Poppins"/>
                <a:cs typeface="Poppins"/>
                <a:sym typeface="Poppins"/>
              </a:rPr>
              <a:t>ABOUT US</a:t>
            </a:r>
          </a:p>
        </p:txBody>
      </p:sp>
      <p:sp>
        <p:nvSpPr>
          <p:cNvPr name="TextBox 11" id="11"/>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021421"/>
                </a:solidFill>
                <a:latin typeface="Poppins"/>
                <a:ea typeface="Poppins"/>
                <a:cs typeface="Poppins"/>
                <a:sym typeface="Poppins"/>
              </a:rPr>
              <a:t>MORE</a:t>
            </a:r>
          </a:p>
        </p:txBody>
      </p:sp>
      <p:sp>
        <p:nvSpPr>
          <p:cNvPr name="TextBox 12" id="12"/>
          <p:cNvSpPr txBox="true"/>
          <p:nvPr/>
        </p:nvSpPr>
        <p:spPr>
          <a:xfrm rot="0">
            <a:off x="2276038" y="5273557"/>
            <a:ext cx="5144270" cy="441325"/>
          </a:xfrm>
          <a:prstGeom prst="rect">
            <a:avLst/>
          </a:prstGeom>
        </p:spPr>
        <p:txBody>
          <a:bodyPr anchor="t" rtlCol="false" tIns="0" lIns="0" bIns="0" rIns="0">
            <a:spAutoFit/>
          </a:bodyPr>
          <a:lstStyle/>
          <a:p>
            <a:pPr algn="l" marL="539748" indent="-269874" lvl="1">
              <a:lnSpc>
                <a:spcPts val="3499"/>
              </a:lnSpc>
              <a:buAutoNum type="arabicPeriod" startAt="1"/>
            </a:pPr>
            <a:r>
              <a:rPr lang="en-US" b="true" sz="2499">
                <a:solidFill>
                  <a:srgbClr val="FFFFFF"/>
                </a:solidFill>
                <a:latin typeface="Poppins Bold"/>
                <a:ea typeface="Poppins Bold"/>
                <a:cs typeface="Poppins Bold"/>
                <a:sym typeface="Poppins Bold"/>
              </a:rPr>
              <a:t>Determine the Primary Key</a:t>
            </a:r>
          </a:p>
        </p:txBody>
      </p:sp>
      <p:sp>
        <p:nvSpPr>
          <p:cNvPr name="TextBox 13" id="13"/>
          <p:cNvSpPr txBox="true"/>
          <p:nvPr/>
        </p:nvSpPr>
        <p:spPr>
          <a:xfrm rot="0">
            <a:off x="2352157" y="3167955"/>
            <a:ext cx="11866290" cy="168211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Poppins"/>
                <a:ea typeface="Poppins"/>
                <a:cs typeface="Poppins"/>
                <a:sym typeface="Poppins"/>
              </a:rPr>
              <a:t>As Business Intelligence Analyst Intern at Bank Muamalat, the tasks I carried out involved a series of challanges that required a deep understanding of data and strong analytical skills. One of my main projects involved evaluating Bank Muamalat business performance from 2020 to 2021. Below are the tasks:</a:t>
            </a:r>
          </a:p>
        </p:txBody>
      </p:sp>
      <p:sp>
        <p:nvSpPr>
          <p:cNvPr name="TextBox 14" id="14"/>
          <p:cNvSpPr txBox="true"/>
          <p:nvPr/>
        </p:nvSpPr>
        <p:spPr>
          <a:xfrm rot="-5400000">
            <a:off x="-2316770" y="6612488"/>
            <a:ext cx="5576517" cy="54292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Poppins"/>
                <a:ea typeface="Poppins"/>
                <a:cs typeface="Poppins"/>
                <a:sym typeface="Poppins"/>
              </a:rPr>
              <a:t>Virtual Internship Experience</a:t>
            </a:r>
          </a:p>
        </p:txBody>
      </p:sp>
      <p:grpSp>
        <p:nvGrpSpPr>
          <p:cNvPr name="Group 15" id="15"/>
          <p:cNvGrpSpPr/>
          <p:nvPr/>
        </p:nvGrpSpPr>
        <p:grpSpPr>
          <a:xfrm rot="0">
            <a:off x="2352157" y="6205044"/>
            <a:ext cx="6187570" cy="631074"/>
            <a:chOff x="0" y="0"/>
            <a:chExt cx="1629648" cy="166209"/>
          </a:xfrm>
        </p:grpSpPr>
        <p:sp>
          <p:nvSpPr>
            <p:cNvPr name="Freeform 16" id="16"/>
            <p:cNvSpPr/>
            <p:nvPr/>
          </p:nvSpPr>
          <p:spPr>
            <a:xfrm flipH="false" flipV="false" rot="0">
              <a:off x="0" y="0"/>
              <a:ext cx="1629648" cy="166209"/>
            </a:xfrm>
            <a:custGeom>
              <a:avLst/>
              <a:gdLst/>
              <a:ahLst/>
              <a:cxnLst/>
              <a:rect r="r" b="b" t="t" l="l"/>
              <a:pathLst>
                <a:path h="166209" w="1629648">
                  <a:moveTo>
                    <a:pt x="25024" y="0"/>
                  </a:moveTo>
                  <a:lnTo>
                    <a:pt x="1604624" y="0"/>
                  </a:lnTo>
                  <a:cubicBezTo>
                    <a:pt x="1611261" y="0"/>
                    <a:pt x="1617626" y="2636"/>
                    <a:pt x="1622319" y="7329"/>
                  </a:cubicBezTo>
                  <a:cubicBezTo>
                    <a:pt x="1627012" y="12022"/>
                    <a:pt x="1629648" y="18387"/>
                    <a:pt x="1629648" y="25024"/>
                  </a:cubicBezTo>
                  <a:lnTo>
                    <a:pt x="1629648" y="141185"/>
                  </a:lnTo>
                  <a:cubicBezTo>
                    <a:pt x="1629648" y="147822"/>
                    <a:pt x="1627012" y="154187"/>
                    <a:pt x="1622319" y="158879"/>
                  </a:cubicBezTo>
                  <a:cubicBezTo>
                    <a:pt x="1617626" y="163572"/>
                    <a:pt x="1611261" y="166209"/>
                    <a:pt x="1604624" y="166209"/>
                  </a:cubicBezTo>
                  <a:lnTo>
                    <a:pt x="25024" y="166209"/>
                  </a:lnTo>
                  <a:cubicBezTo>
                    <a:pt x="18387" y="166209"/>
                    <a:pt x="12022" y="163572"/>
                    <a:pt x="7329" y="158879"/>
                  </a:cubicBezTo>
                  <a:cubicBezTo>
                    <a:pt x="2636" y="154187"/>
                    <a:pt x="0" y="147822"/>
                    <a:pt x="0" y="141185"/>
                  </a:cubicBezTo>
                  <a:lnTo>
                    <a:pt x="0" y="25024"/>
                  </a:lnTo>
                  <a:cubicBezTo>
                    <a:pt x="0" y="18387"/>
                    <a:pt x="2636" y="12022"/>
                    <a:pt x="7329" y="7329"/>
                  </a:cubicBezTo>
                  <a:cubicBezTo>
                    <a:pt x="12022" y="2636"/>
                    <a:pt x="18387" y="0"/>
                    <a:pt x="25024" y="0"/>
                  </a:cubicBezTo>
                  <a:close/>
                </a:path>
              </a:pathLst>
            </a:custGeom>
            <a:gradFill rotWithShape="true">
              <a:gsLst>
                <a:gs pos="0">
                  <a:srgbClr val="0B4972">
                    <a:alpha val="100000"/>
                  </a:srgbClr>
                </a:gs>
                <a:gs pos="100000">
                  <a:srgbClr val="021827">
                    <a:alpha val="100000"/>
                  </a:srgbClr>
                </a:gs>
              </a:gsLst>
              <a:lin ang="2700000"/>
            </a:gradFill>
          </p:spPr>
        </p:sp>
        <p:sp>
          <p:nvSpPr>
            <p:cNvPr name="TextBox 17" id="17"/>
            <p:cNvSpPr txBox="true"/>
            <p:nvPr/>
          </p:nvSpPr>
          <p:spPr>
            <a:xfrm>
              <a:off x="0" y="-66675"/>
              <a:ext cx="1629648" cy="232884"/>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2493295" y="6262194"/>
            <a:ext cx="5905295" cy="441325"/>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Poppins Bold"/>
                <a:ea typeface="Poppins Bold"/>
                <a:cs typeface="Poppins Bold"/>
                <a:sym typeface="Poppins Bold"/>
              </a:rPr>
              <a:t>2. Determine the Relationship Table</a:t>
            </a:r>
          </a:p>
        </p:txBody>
      </p:sp>
      <p:grpSp>
        <p:nvGrpSpPr>
          <p:cNvPr name="Group 19" id="19"/>
          <p:cNvGrpSpPr/>
          <p:nvPr/>
        </p:nvGrpSpPr>
        <p:grpSpPr>
          <a:xfrm rot="0">
            <a:off x="2388646" y="7168822"/>
            <a:ext cx="6187570" cy="631074"/>
            <a:chOff x="0" y="0"/>
            <a:chExt cx="1629648" cy="166209"/>
          </a:xfrm>
        </p:grpSpPr>
        <p:sp>
          <p:nvSpPr>
            <p:cNvPr name="Freeform 20" id="20"/>
            <p:cNvSpPr/>
            <p:nvPr/>
          </p:nvSpPr>
          <p:spPr>
            <a:xfrm flipH="false" flipV="false" rot="0">
              <a:off x="0" y="0"/>
              <a:ext cx="1629648" cy="166209"/>
            </a:xfrm>
            <a:custGeom>
              <a:avLst/>
              <a:gdLst/>
              <a:ahLst/>
              <a:cxnLst/>
              <a:rect r="r" b="b" t="t" l="l"/>
              <a:pathLst>
                <a:path h="166209" w="1629648">
                  <a:moveTo>
                    <a:pt x="25024" y="0"/>
                  </a:moveTo>
                  <a:lnTo>
                    <a:pt x="1604624" y="0"/>
                  </a:lnTo>
                  <a:cubicBezTo>
                    <a:pt x="1611261" y="0"/>
                    <a:pt x="1617626" y="2636"/>
                    <a:pt x="1622319" y="7329"/>
                  </a:cubicBezTo>
                  <a:cubicBezTo>
                    <a:pt x="1627012" y="12022"/>
                    <a:pt x="1629648" y="18387"/>
                    <a:pt x="1629648" y="25024"/>
                  </a:cubicBezTo>
                  <a:lnTo>
                    <a:pt x="1629648" y="141185"/>
                  </a:lnTo>
                  <a:cubicBezTo>
                    <a:pt x="1629648" y="147822"/>
                    <a:pt x="1627012" y="154187"/>
                    <a:pt x="1622319" y="158879"/>
                  </a:cubicBezTo>
                  <a:cubicBezTo>
                    <a:pt x="1617626" y="163572"/>
                    <a:pt x="1611261" y="166209"/>
                    <a:pt x="1604624" y="166209"/>
                  </a:cubicBezTo>
                  <a:lnTo>
                    <a:pt x="25024" y="166209"/>
                  </a:lnTo>
                  <a:cubicBezTo>
                    <a:pt x="18387" y="166209"/>
                    <a:pt x="12022" y="163572"/>
                    <a:pt x="7329" y="158879"/>
                  </a:cubicBezTo>
                  <a:cubicBezTo>
                    <a:pt x="2636" y="154187"/>
                    <a:pt x="0" y="147822"/>
                    <a:pt x="0" y="141185"/>
                  </a:cubicBezTo>
                  <a:lnTo>
                    <a:pt x="0" y="25024"/>
                  </a:lnTo>
                  <a:cubicBezTo>
                    <a:pt x="0" y="18387"/>
                    <a:pt x="2636" y="12022"/>
                    <a:pt x="7329" y="7329"/>
                  </a:cubicBezTo>
                  <a:cubicBezTo>
                    <a:pt x="12022" y="2636"/>
                    <a:pt x="18387" y="0"/>
                    <a:pt x="25024" y="0"/>
                  </a:cubicBezTo>
                  <a:close/>
                </a:path>
              </a:pathLst>
            </a:custGeom>
            <a:gradFill rotWithShape="true">
              <a:gsLst>
                <a:gs pos="0">
                  <a:srgbClr val="0B4972">
                    <a:alpha val="100000"/>
                  </a:srgbClr>
                </a:gs>
                <a:gs pos="100000">
                  <a:srgbClr val="021827">
                    <a:alpha val="100000"/>
                  </a:srgbClr>
                </a:gs>
              </a:gsLst>
              <a:lin ang="2700000"/>
            </a:gradFill>
          </p:spPr>
        </p:sp>
        <p:sp>
          <p:nvSpPr>
            <p:cNvPr name="TextBox 21" id="21"/>
            <p:cNvSpPr txBox="true"/>
            <p:nvPr/>
          </p:nvSpPr>
          <p:spPr>
            <a:xfrm>
              <a:off x="0" y="-66675"/>
              <a:ext cx="1629648" cy="232884"/>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2529784" y="7225972"/>
            <a:ext cx="5905295" cy="441325"/>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Poppins Bold"/>
                <a:ea typeface="Poppins Bold"/>
                <a:cs typeface="Poppins Bold"/>
                <a:sym typeface="Poppins Bold"/>
              </a:rPr>
              <a:t>3. Create Master Table</a:t>
            </a:r>
          </a:p>
        </p:txBody>
      </p:sp>
      <p:grpSp>
        <p:nvGrpSpPr>
          <p:cNvPr name="Group 23" id="23"/>
          <p:cNvGrpSpPr/>
          <p:nvPr/>
        </p:nvGrpSpPr>
        <p:grpSpPr>
          <a:xfrm rot="0">
            <a:off x="2388646" y="8133272"/>
            <a:ext cx="6187570" cy="631074"/>
            <a:chOff x="0" y="0"/>
            <a:chExt cx="1629648" cy="166209"/>
          </a:xfrm>
        </p:grpSpPr>
        <p:sp>
          <p:nvSpPr>
            <p:cNvPr name="Freeform 24" id="24"/>
            <p:cNvSpPr/>
            <p:nvPr/>
          </p:nvSpPr>
          <p:spPr>
            <a:xfrm flipH="false" flipV="false" rot="0">
              <a:off x="0" y="0"/>
              <a:ext cx="1629648" cy="166209"/>
            </a:xfrm>
            <a:custGeom>
              <a:avLst/>
              <a:gdLst/>
              <a:ahLst/>
              <a:cxnLst/>
              <a:rect r="r" b="b" t="t" l="l"/>
              <a:pathLst>
                <a:path h="166209" w="1629648">
                  <a:moveTo>
                    <a:pt x="25024" y="0"/>
                  </a:moveTo>
                  <a:lnTo>
                    <a:pt x="1604624" y="0"/>
                  </a:lnTo>
                  <a:cubicBezTo>
                    <a:pt x="1611261" y="0"/>
                    <a:pt x="1617626" y="2636"/>
                    <a:pt x="1622319" y="7329"/>
                  </a:cubicBezTo>
                  <a:cubicBezTo>
                    <a:pt x="1627012" y="12022"/>
                    <a:pt x="1629648" y="18387"/>
                    <a:pt x="1629648" y="25024"/>
                  </a:cubicBezTo>
                  <a:lnTo>
                    <a:pt x="1629648" y="141185"/>
                  </a:lnTo>
                  <a:cubicBezTo>
                    <a:pt x="1629648" y="147822"/>
                    <a:pt x="1627012" y="154187"/>
                    <a:pt x="1622319" y="158879"/>
                  </a:cubicBezTo>
                  <a:cubicBezTo>
                    <a:pt x="1617626" y="163572"/>
                    <a:pt x="1611261" y="166209"/>
                    <a:pt x="1604624" y="166209"/>
                  </a:cubicBezTo>
                  <a:lnTo>
                    <a:pt x="25024" y="166209"/>
                  </a:lnTo>
                  <a:cubicBezTo>
                    <a:pt x="18387" y="166209"/>
                    <a:pt x="12022" y="163572"/>
                    <a:pt x="7329" y="158879"/>
                  </a:cubicBezTo>
                  <a:cubicBezTo>
                    <a:pt x="2636" y="154187"/>
                    <a:pt x="0" y="147822"/>
                    <a:pt x="0" y="141185"/>
                  </a:cubicBezTo>
                  <a:lnTo>
                    <a:pt x="0" y="25024"/>
                  </a:lnTo>
                  <a:cubicBezTo>
                    <a:pt x="0" y="18387"/>
                    <a:pt x="2636" y="12022"/>
                    <a:pt x="7329" y="7329"/>
                  </a:cubicBezTo>
                  <a:cubicBezTo>
                    <a:pt x="12022" y="2636"/>
                    <a:pt x="18387" y="0"/>
                    <a:pt x="25024" y="0"/>
                  </a:cubicBezTo>
                  <a:close/>
                </a:path>
              </a:pathLst>
            </a:custGeom>
            <a:gradFill rotWithShape="true">
              <a:gsLst>
                <a:gs pos="0">
                  <a:srgbClr val="0B4972">
                    <a:alpha val="100000"/>
                  </a:srgbClr>
                </a:gs>
                <a:gs pos="100000">
                  <a:srgbClr val="021827">
                    <a:alpha val="100000"/>
                  </a:srgbClr>
                </a:gs>
              </a:gsLst>
              <a:lin ang="2700000"/>
            </a:gradFill>
          </p:spPr>
        </p:sp>
        <p:sp>
          <p:nvSpPr>
            <p:cNvPr name="TextBox 25" id="25"/>
            <p:cNvSpPr txBox="true"/>
            <p:nvPr/>
          </p:nvSpPr>
          <p:spPr>
            <a:xfrm>
              <a:off x="0" y="-66675"/>
              <a:ext cx="1629648" cy="232884"/>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2529784" y="8190422"/>
            <a:ext cx="5905295" cy="441325"/>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Poppins Bold"/>
                <a:ea typeface="Poppins Bold"/>
                <a:cs typeface="Poppins Bold"/>
                <a:sym typeface="Poppins Bold"/>
              </a:rPr>
              <a:t>4. Data Visualization Using Looker</a:t>
            </a:r>
          </a:p>
        </p:txBody>
      </p:sp>
      <p:grpSp>
        <p:nvGrpSpPr>
          <p:cNvPr name="Group 27" id="27"/>
          <p:cNvGrpSpPr/>
          <p:nvPr/>
        </p:nvGrpSpPr>
        <p:grpSpPr>
          <a:xfrm rot="0">
            <a:off x="2388646" y="9126296"/>
            <a:ext cx="6187570" cy="631074"/>
            <a:chOff x="0" y="0"/>
            <a:chExt cx="1629648" cy="166209"/>
          </a:xfrm>
        </p:grpSpPr>
        <p:sp>
          <p:nvSpPr>
            <p:cNvPr name="Freeform 28" id="28"/>
            <p:cNvSpPr/>
            <p:nvPr/>
          </p:nvSpPr>
          <p:spPr>
            <a:xfrm flipH="false" flipV="false" rot="0">
              <a:off x="0" y="0"/>
              <a:ext cx="1629648" cy="166209"/>
            </a:xfrm>
            <a:custGeom>
              <a:avLst/>
              <a:gdLst/>
              <a:ahLst/>
              <a:cxnLst/>
              <a:rect r="r" b="b" t="t" l="l"/>
              <a:pathLst>
                <a:path h="166209" w="1629648">
                  <a:moveTo>
                    <a:pt x="25024" y="0"/>
                  </a:moveTo>
                  <a:lnTo>
                    <a:pt x="1604624" y="0"/>
                  </a:lnTo>
                  <a:cubicBezTo>
                    <a:pt x="1611261" y="0"/>
                    <a:pt x="1617626" y="2636"/>
                    <a:pt x="1622319" y="7329"/>
                  </a:cubicBezTo>
                  <a:cubicBezTo>
                    <a:pt x="1627012" y="12022"/>
                    <a:pt x="1629648" y="18387"/>
                    <a:pt x="1629648" y="25024"/>
                  </a:cubicBezTo>
                  <a:lnTo>
                    <a:pt x="1629648" y="141185"/>
                  </a:lnTo>
                  <a:cubicBezTo>
                    <a:pt x="1629648" y="147822"/>
                    <a:pt x="1627012" y="154187"/>
                    <a:pt x="1622319" y="158879"/>
                  </a:cubicBezTo>
                  <a:cubicBezTo>
                    <a:pt x="1617626" y="163572"/>
                    <a:pt x="1611261" y="166209"/>
                    <a:pt x="1604624" y="166209"/>
                  </a:cubicBezTo>
                  <a:lnTo>
                    <a:pt x="25024" y="166209"/>
                  </a:lnTo>
                  <a:cubicBezTo>
                    <a:pt x="18387" y="166209"/>
                    <a:pt x="12022" y="163572"/>
                    <a:pt x="7329" y="158879"/>
                  </a:cubicBezTo>
                  <a:cubicBezTo>
                    <a:pt x="2636" y="154187"/>
                    <a:pt x="0" y="147822"/>
                    <a:pt x="0" y="141185"/>
                  </a:cubicBezTo>
                  <a:lnTo>
                    <a:pt x="0" y="25024"/>
                  </a:lnTo>
                  <a:cubicBezTo>
                    <a:pt x="0" y="18387"/>
                    <a:pt x="2636" y="12022"/>
                    <a:pt x="7329" y="7329"/>
                  </a:cubicBezTo>
                  <a:cubicBezTo>
                    <a:pt x="12022" y="2636"/>
                    <a:pt x="18387" y="0"/>
                    <a:pt x="25024" y="0"/>
                  </a:cubicBezTo>
                  <a:close/>
                </a:path>
              </a:pathLst>
            </a:custGeom>
            <a:gradFill rotWithShape="true">
              <a:gsLst>
                <a:gs pos="0">
                  <a:srgbClr val="0B4972">
                    <a:alpha val="100000"/>
                  </a:srgbClr>
                </a:gs>
                <a:gs pos="100000">
                  <a:srgbClr val="021827">
                    <a:alpha val="100000"/>
                  </a:srgbClr>
                </a:gs>
              </a:gsLst>
              <a:lin ang="2700000"/>
            </a:gradFill>
          </p:spPr>
        </p:sp>
        <p:sp>
          <p:nvSpPr>
            <p:cNvPr name="TextBox 29" id="29"/>
            <p:cNvSpPr txBox="true"/>
            <p:nvPr/>
          </p:nvSpPr>
          <p:spPr>
            <a:xfrm>
              <a:off x="0" y="-66675"/>
              <a:ext cx="1629648" cy="232884"/>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2529784" y="9183446"/>
            <a:ext cx="5905295" cy="441325"/>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Poppins Bold"/>
                <a:ea typeface="Poppins Bold"/>
                <a:cs typeface="Poppins Bold"/>
                <a:sym typeface="Poppins Bold"/>
              </a:rPr>
              <a:t>5. Business Recommendation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7050" y="-273525"/>
            <a:ext cx="1575750" cy="10834050"/>
            <a:chOff x="0" y="0"/>
            <a:chExt cx="415012" cy="2853412"/>
          </a:xfrm>
        </p:grpSpPr>
        <p:sp>
          <p:nvSpPr>
            <p:cNvPr name="Freeform 3" id="3"/>
            <p:cNvSpPr/>
            <p:nvPr/>
          </p:nvSpPr>
          <p:spPr>
            <a:xfrm flipH="false" flipV="false" rot="0">
              <a:off x="0" y="0"/>
              <a:ext cx="415012" cy="2853412"/>
            </a:xfrm>
            <a:custGeom>
              <a:avLst/>
              <a:gdLst/>
              <a:ahLst/>
              <a:cxnLst/>
              <a:rect r="r" b="b" t="t" l="l"/>
              <a:pathLst>
                <a:path h="2853412" w="415012">
                  <a:moveTo>
                    <a:pt x="0" y="0"/>
                  </a:moveTo>
                  <a:lnTo>
                    <a:pt x="415012" y="0"/>
                  </a:lnTo>
                  <a:lnTo>
                    <a:pt x="415012" y="2853412"/>
                  </a:lnTo>
                  <a:lnTo>
                    <a:pt x="0" y="2853412"/>
                  </a:lnTo>
                  <a:close/>
                </a:path>
              </a:pathLst>
            </a:custGeom>
            <a:gradFill rotWithShape="true">
              <a:gsLst>
                <a:gs pos="0">
                  <a:srgbClr val="001627">
                    <a:alpha val="0"/>
                  </a:srgbClr>
                </a:gs>
                <a:gs pos="100000">
                  <a:srgbClr val="0B4972">
                    <a:alpha val="100000"/>
                  </a:srgbClr>
                </a:gs>
              </a:gsLst>
              <a:lin ang="5400000"/>
            </a:gradFill>
          </p:spPr>
        </p:sp>
        <p:sp>
          <p:nvSpPr>
            <p:cNvPr name="TextBox 4" id="4"/>
            <p:cNvSpPr txBox="true"/>
            <p:nvPr/>
          </p:nvSpPr>
          <p:spPr>
            <a:xfrm>
              <a:off x="0" y="-66675"/>
              <a:ext cx="415012" cy="2920087"/>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3828852" y="3330024"/>
            <a:ext cx="6155697" cy="1531337"/>
          </a:xfrm>
          <a:custGeom>
            <a:avLst/>
            <a:gdLst/>
            <a:ahLst/>
            <a:cxnLst/>
            <a:rect r="r" b="b" t="t" l="l"/>
            <a:pathLst>
              <a:path h="1531337" w="6155697">
                <a:moveTo>
                  <a:pt x="0" y="0"/>
                </a:moveTo>
                <a:lnTo>
                  <a:pt x="6155697" y="0"/>
                </a:lnTo>
                <a:lnTo>
                  <a:pt x="6155697" y="1531337"/>
                </a:lnTo>
                <a:lnTo>
                  <a:pt x="0" y="1531337"/>
                </a:lnTo>
                <a:lnTo>
                  <a:pt x="0" y="0"/>
                </a:lnTo>
                <a:close/>
              </a:path>
            </a:pathLst>
          </a:custGeom>
          <a:blipFill>
            <a:blip r:embed="rId2"/>
            <a:stretch>
              <a:fillRect l="-29581" t="-118465" r="-26731" b="-134981"/>
            </a:stretch>
          </a:blipFill>
        </p:spPr>
      </p:sp>
      <p:sp>
        <p:nvSpPr>
          <p:cNvPr name="Freeform 6" id="6"/>
          <p:cNvSpPr/>
          <p:nvPr/>
        </p:nvSpPr>
        <p:spPr>
          <a:xfrm flipH="false" flipV="false" rot="0">
            <a:off x="10949734" y="3112474"/>
            <a:ext cx="4455574" cy="1966436"/>
          </a:xfrm>
          <a:custGeom>
            <a:avLst/>
            <a:gdLst/>
            <a:ahLst/>
            <a:cxnLst/>
            <a:rect r="r" b="b" t="t" l="l"/>
            <a:pathLst>
              <a:path h="1966436" w="4455574">
                <a:moveTo>
                  <a:pt x="0" y="0"/>
                </a:moveTo>
                <a:lnTo>
                  <a:pt x="4455574" y="0"/>
                </a:lnTo>
                <a:lnTo>
                  <a:pt x="4455574" y="1966436"/>
                </a:lnTo>
                <a:lnTo>
                  <a:pt x="0" y="1966436"/>
                </a:lnTo>
                <a:lnTo>
                  <a:pt x="0" y="0"/>
                </a:lnTo>
                <a:close/>
              </a:path>
            </a:pathLst>
          </a:custGeom>
          <a:blipFill>
            <a:blip r:embed="rId3"/>
            <a:stretch>
              <a:fillRect l="-8161" t="-20824" r="-5810" b="-24435"/>
            </a:stretch>
          </a:blipFill>
        </p:spPr>
      </p:sp>
      <p:sp>
        <p:nvSpPr>
          <p:cNvPr name="Freeform 7" id="7"/>
          <p:cNvSpPr/>
          <p:nvPr/>
        </p:nvSpPr>
        <p:spPr>
          <a:xfrm flipH="false" flipV="false" rot="0">
            <a:off x="6445835" y="5756794"/>
            <a:ext cx="6731686" cy="1771496"/>
          </a:xfrm>
          <a:custGeom>
            <a:avLst/>
            <a:gdLst/>
            <a:ahLst/>
            <a:cxnLst/>
            <a:rect r="r" b="b" t="t" l="l"/>
            <a:pathLst>
              <a:path h="1771496" w="6731686">
                <a:moveTo>
                  <a:pt x="0" y="0"/>
                </a:moveTo>
                <a:lnTo>
                  <a:pt x="6731686" y="0"/>
                </a:lnTo>
                <a:lnTo>
                  <a:pt x="6731686" y="1771496"/>
                </a:lnTo>
                <a:lnTo>
                  <a:pt x="0" y="1771496"/>
                </a:lnTo>
                <a:lnTo>
                  <a:pt x="0" y="0"/>
                </a:lnTo>
                <a:close/>
              </a:path>
            </a:pathLst>
          </a:custGeom>
          <a:blipFill>
            <a:blip r:embed="rId4"/>
            <a:stretch>
              <a:fillRect l="0" t="0" r="0" b="0"/>
            </a:stretch>
          </a:blipFill>
        </p:spPr>
      </p:sp>
      <p:sp>
        <p:nvSpPr>
          <p:cNvPr name="TextBox 8" id="8"/>
          <p:cNvSpPr txBox="true"/>
          <p:nvPr/>
        </p:nvSpPr>
        <p:spPr>
          <a:xfrm rot="0">
            <a:off x="2276038" y="1780967"/>
            <a:ext cx="7708511" cy="1095375"/>
          </a:xfrm>
          <a:prstGeom prst="rect">
            <a:avLst/>
          </a:prstGeom>
        </p:spPr>
        <p:txBody>
          <a:bodyPr anchor="t" rtlCol="false" tIns="0" lIns="0" bIns="0" rIns="0">
            <a:spAutoFit/>
          </a:bodyPr>
          <a:lstStyle/>
          <a:p>
            <a:pPr algn="l">
              <a:lnSpc>
                <a:spcPts val="8400"/>
              </a:lnSpc>
              <a:spcBef>
                <a:spcPct val="0"/>
              </a:spcBef>
            </a:pPr>
            <a:r>
              <a:rPr lang="en-US" sz="6000" b="true">
                <a:solidFill>
                  <a:srgbClr val="1A4F75"/>
                </a:solidFill>
                <a:latin typeface="Poppins Medium"/>
                <a:ea typeface="Poppins Medium"/>
                <a:cs typeface="Poppins Medium"/>
                <a:sym typeface="Poppins Medium"/>
              </a:rPr>
              <a:t>Tools Used</a:t>
            </a:r>
          </a:p>
        </p:txBody>
      </p:sp>
      <p:sp>
        <p:nvSpPr>
          <p:cNvPr name="TextBox 9" id="9"/>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021421"/>
                </a:solidFill>
                <a:latin typeface="Poppins Bold"/>
                <a:ea typeface="Poppins Bold"/>
                <a:cs typeface="Poppins Bold"/>
                <a:sym typeface="Poppins Bold"/>
              </a:rPr>
              <a:t>HOME</a:t>
            </a:r>
          </a:p>
        </p:txBody>
      </p:sp>
      <p:sp>
        <p:nvSpPr>
          <p:cNvPr name="TextBox 10" id="10"/>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021421"/>
                </a:solidFill>
                <a:latin typeface="Poppins"/>
                <a:ea typeface="Poppins"/>
                <a:cs typeface="Poppins"/>
                <a:sym typeface="Poppins"/>
              </a:rPr>
              <a:t>ABOUT US</a:t>
            </a:r>
          </a:p>
        </p:txBody>
      </p:sp>
      <p:sp>
        <p:nvSpPr>
          <p:cNvPr name="TextBox 11" id="11"/>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021421"/>
                </a:solidFill>
                <a:latin typeface="Poppins"/>
                <a:ea typeface="Poppins"/>
                <a:cs typeface="Poppins"/>
                <a:sym typeface="Poppins"/>
              </a:rPr>
              <a:t>MORE</a:t>
            </a:r>
          </a:p>
        </p:txBody>
      </p:sp>
      <p:sp>
        <p:nvSpPr>
          <p:cNvPr name="TextBox 12" id="12"/>
          <p:cNvSpPr txBox="true"/>
          <p:nvPr/>
        </p:nvSpPr>
        <p:spPr>
          <a:xfrm rot="-5400000">
            <a:off x="-2316770" y="6612488"/>
            <a:ext cx="5576517" cy="54292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Poppins"/>
                <a:ea typeface="Poppins"/>
                <a:cs typeface="Poppins"/>
                <a:sym typeface="Poppins"/>
              </a:rPr>
              <a:t>Virtual Internship Experience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7050" y="-273525"/>
            <a:ext cx="1575750" cy="10834050"/>
            <a:chOff x="0" y="0"/>
            <a:chExt cx="415012" cy="2853412"/>
          </a:xfrm>
        </p:grpSpPr>
        <p:sp>
          <p:nvSpPr>
            <p:cNvPr name="Freeform 3" id="3"/>
            <p:cNvSpPr/>
            <p:nvPr/>
          </p:nvSpPr>
          <p:spPr>
            <a:xfrm flipH="false" flipV="false" rot="0">
              <a:off x="0" y="0"/>
              <a:ext cx="415012" cy="2853412"/>
            </a:xfrm>
            <a:custGeom>
              <a:avLst/>
              <a:gdLst/>
              <a:ahLst/>
              <a:cxnLst/>
              <a:rect r="r" b="b" t="t" l="l"/>
              <a:pathLst>
                <a:path h="2853412" w="415012">
                  <a:moveTo>
                    <a:pt x="0" y="0"/>
                  </a:moveTo>
                  <a:lnTo>
                    <a:pt x="415012" y="0"/>
                  </a:lnTo>
                  <a:lnTo>
                    <a:pt x="415012" y="2853412"/>
                  </a:lnTo>
                  <a:lnTo>
                    <a:pt x="0" y="2853412"/>
                  </a:lnTo>
                  <a:close/>
                </a:path>
              </a:pathLst>
            </a:custGeom>
            <a:gradFill rotWithShape="true">
              <a:gsLst>
                <a:gs pos="0">
                  <a:srgbClr val="001627">
                    <a:alpha val="0"/>
                  </a:srgbClr>
                </a:gs>
                <a:gs pos="100000">
                  <a:srgbClr val="0B4972">
                    <a:alpha val="100000"/>
                  </a:srgbClr>
                </a:gs>
              </a:gsLst>
              <a:lin ang="5400000"/>
            </a:gradFill>
          </p:spPr>
        </p:sp>
        <p:sp>
          <p:nvSpPr>
            <p:cNvPr name="TextBox 4" id="4"/>
            <p:cNvSpPr txBox="true"/>
            <p:nvPr/>
          </p:nvSpPr>
          <p:spPr>
            <a:xfrm>
              <a:off x="0" y="-66675"/>
              <a:ext cx="415012" cy="2920087"/>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2845285" y="3509843"/>
            <a:ext cx="4002690" cy="3374108"/>
          </a:xfrm>
          <a:custGeom>
            <a:avLst/>
            <a:gdLst/>
            <a:ahLst/>
            <a:cxnLst/>
            <a:rect r="r" b="b" t="t" l="l"/>
            <a:pathLst>
              <a:path h="3374108" w="4002690">
                <a:moveTo>
                  <a:pt x="0" y="0"/>
                </a:moveTo>
                <a:lnTo>
                  <a:pt x="4002690" y="0"/>
                </a:lnTo>
                <a:lnTo>
                  <a:pt x="4002690" y="3374108"/>
                </a:lnTo>
                <a:lnTo>
                  <a:pt x="0" y="3374108"/>
                </a:lnTo>
                <a:lnTo>
                  <a:pt x="0" y="0"/>
                </a:lnTo>
                <a:close/>
              </a:path>
            </a:pathLst>
          </a:custGeom>
          <a:blipFill>
            <a:blip r:embed="rId2"/>
            <a:stretch>
              <a:fillRect l="0" t="-9993" r="0" b="0"/>
            </a:stretch>
          </a:blipFill>
        </p:spPr>
      </p:sp>
      <p:sp>
        <p:nvSpPr>
          <p:cNvPr name="Freeform 6" id="6"/>
          <p:cNvSpPr/>
          <p:nvPr/>
        </p:nvSpPr>
        <p:spPr>
          <a:xfrm flipH="false" flipV="false" rot="0">
            <a:off x="2073681" y="4471328"/>
            <a:ext cx="6272932" cy="2901231"/>
          </a:xfrm>
          <a:custGeom>
            <a:avLst/>
            <a:gdLst/>
            <a:ahLst/>
            <a:cxnLst/>
            <a:rect r="r" b="b" t="t" l="l"/>
            <a:pathLst>
              <a:path h="2901231" w="6272932">
                <a:moveTo>
                  <a:pt x="0" y="0"/>
                </a:moveTo>
                <a:lnTo>
                  <a:pt x="6272931" y="0"/>
                </a:lnTo>
                <a:lnTo>
                  <a:pt x="6272931" y="2901231"/>
                </a:lnTo>
                <a:lnTo>
                  <a:pt x="0" y="2901231"/>
                </a:lnTo>
                <a:lnTo>
                  <a:pt x="0" y="0"/>
                </a:lnTo>
                <a:close/>
              </a:path>
            </a:pathLst>
          </a:custGeom>
          <a:blipFill>
            <a:blip r:embed="rId3"/>
            <a:stretch>
              <a:fillRect l="0" t="0" r="0" b="0"/>
            </a:stretch>
          </a:blipFill>
        </p:spPr>
      </p:sp>
      <p:sp>
        <p:nvSpPr>
          <p:cNvPr name="Freeform 7" id="7"/>
          <p:cNvSpPr/>
          <p:nvPr/>
        </p:nvSpPr>
        <p:spPr>
          <a:xfrm flipH="false" flipV="false" rot="0">
            <a:off x="13394075" y="3992690"/>
            <a:ext cx="4007287" cy="2891260"/>
          </a:xfrm>
          <a:custGeom>
            <a:avLst/>
            <a:gdLst/>
            <a:ahLst/>
            <a:cxnLst/>
            <a:rect r="r" b="b" t="t" l="l"/>
            <a:pathLst>
              <a:path h="2891260" w="4007287">
                <a:moveTo>
                  <a:pt x="0" y="0"/>
                </a:moveTo>
                <a:lnTo>
                  <a:pt x="4007287" y="0"/>
                </a:lnTo>
                <a:lnTo>
                  <a:pt x="4007287" y="2891261"/>
                </a:lnTo>
                <a:lnTo>
                  <a:pt x="0" y="2891261"/>
                </a:lnTo>
                <a:lnTo>
                  <a:pt x="0" y="0"/>
                </a:lnTo>
                <a:close/>
              </a:path>
            </a:pathLst>
          </a:custGeom>
          <a:blipFill>
            <a:blip r:embed="rId4"/>
            <a:stretch>
              <a:fillRect l="0" t="0" r="0" b="0"/>
            </a:stretch>
          </a:blipFill>
        </p:spPr>
      </p:sp>
      <p:sp>
        <p:nvSpPr>
          <p:cNvPr name="Freeform 8" id="8"/>
          <p:cNvSpPr/>
          <p:nvPr/>
        </p:nvSpPr>
        <p:spPr>
          <a:xfrm flipH="false" flipV="false" rot="0">
            <a:off x="6357709" y="3051545"/>
            <a:ext cx="6819052" cy="3597050"/>
          </a:xfrm>
          <a:custGeom>
            <a:avLst/>
            <a:gdLst/>
            <a:ahLst/>
            <a:cxnLst/>
            <a:rect r="r" b="b" t="t" l="l"/>
            <a:pathLst>
              <a:path h="3597050" w="6819052">
                <a:moveTo>
                  <a:pt x="0" y="0"/>
                </a:moveTo>
                <a:lnTo>
                  <a:pt x="6819052" y="0"/>
                </a:lnTo>
                <a:lnTo>
                  <a:pt x="6819052" y="3597050"/>
                </a:lnTo>
                <a:lnTo>
                  <a:pt x="0" y="3597050"/>
                </a:lnTo>
                <a:lnTo>
                  <a:pt x="0" y="0"/>
                </a:lnTo>
                <a:close/>
              </a:path>
            </a:pathLst>
          </a:custGeom>
          <a:blipFill>
            <a:blip r:embed="rId5"/>
            <a:stretch>
              <a:fillRect l="0" t="0" r="0" b="0"/>
            </a:stretch>
          </a:blipFill>
        </p:spPr>
      </p:sp>
      <p:sp>
        <p:nvSpPr>
          <p:cNvPr name="TextBox 9" id="9"/>
          <p:cNvSpPr txBox="true"/>
          <p:nvPr/>
        </p:nvSpPr>
        <p:spPr>
          <a:xfrm rot="0">
            <a:off x="2276038" y="1780967"/>
            <a:ext cx="7708511" cy="1095330"/>
          </a:xfrm>
          <a:prstGeom prst="rect">
            <a:avLst/>
          </a:prstGeom>
        </p:spPr>
        <p:txBody>
          <a:bodyPr anchor="t" rtlCol="false" tIns="0" lIns="0" bIns="0" rIns="0">
            <a:spAutoFit/>
          </a:bodyPr>
          <a:lstStyle/>
          <a:p>
            <a:pPr algn="l">
              <a:lnSpc>
                <a:spcPts val="8400"/>
              </a:lnSpc>
              <a:spcBef>
                <a:spcPct val="0"/>
              </a:spcBef>
            </a:pPr>
            <a:r>
              <a:rPr lang="en-US" sz="6000" b="true">
                <a:solidFill>
                  <a:srgbClr val="1A4F75"/>
                </a:solidFill>
                <a:latin typeface="Poppins Medium"/>
                <a:ea typeface="Poppins Medium"/>
                <a:cs typeface="Poppins Medium"/>
                <a:sym typeface="Poppins Medium"/>
              </a:rPr>
              <a:t>Datasets</a:t>
            </a:r>
          </a:p>
        </p:txBody>
      </p:sp>
      <p:sp>
        <p:nvSpPr>
          <p:cNvPr name="TextBox 10" id="10"/>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021421"/>
                </a:solidFill>
                <a:latin typeface="Poppins Bold"/>
                <a:ea typeface="Poppins Bold"/>
                <a:cs typeface="Poppins Bold"/>
                <a:sym typeface="Poppins Bold"/>
              </a:rPr>
              <a:t>HOME</a:t>
            </a:r>
          </a:p>
        </p:txBody>
      </p:sp>
      <p:sp>
        <p:nvSpPr>
          <p:cNvPr name="TextBox 11" id="11"/>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021421"/>
                </a:solidFill>
                <a:latin typeface="Poppins"/>
                <a:ea typeface="Poppins"/>
                <a:cs typeface="Poppins"/>
                <a:sym typeface="Poppins"/>
              </a:rPr>
              <a:t>ABOUT US</a:t>
            </a:r>
          </a:p>
        </p:txBody>
      </p:sp>
      <p:sp>
        <p:nvSpPr>
          <p:cNvPr name="TextBox 12" id="12"/>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021421"/>
                </a:solidFill>
                <a:latin typeface="Poppins"/>
                <a:ea typeface="Poppins"/>
                <a:cs typeface="Poppins"/>
                <a:sym typeface="Poppins"/>
              </a:rPr>
              <a:t>MORE</a:t>
            </a:r>
          </a:p>
        </p:txBody>
      </p:sp>
      <p:sp>
        <p:nvSpPr>
          <p:cNvPr name="TextBox 13" id="13"/>
          <p:cNvSpPr txBox="true"/>
          <p:nvPr/>
        </p:nvSpPr>
        <p:spPr>
          <a:xfrm rot="-5400000">
            <a:off x="-2316770" y="6612488"/>
            <a:ext cx="5576517" cy="54292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Poppins"/>
                <a:ea typeface="Poppins"/>
                <a:cs typeface="Poppins"/>
                <a:sym typeface="Poppins"/>
              </a:rPr>
              <a:t>Virtual Internship Experience</a:t>
            </a:r>
          </a:p>
        </p:txBody>
      </p:sp>
      <p:sp>
        <p:nvSpPr>
          <p:cNvPr name="TextBox 14" id="14"/>
          <p:cNvSpPr txBox="true"/>
          <p:nvPr/>
        </p:nvSpPr>
        <p:spPr>
          <a:xfrm rot="0">
            <a:off x="4846630" y="7963109"/>
            <a:ext cx="9125356" cy="1664335"/>
          </a:xfrm>
          <a:prstGeom prst="rect">
            <a:avLst/>
          </a:prstGeom>
        </p:spPr>
        <p:txBody>
          <a:bodyPr anchor="t" rtlCol="false" tIns="0" lIns="0" bIns="0" rIns="0">
            <a:spAutoFit/>
          </a:bodyPr>
          <a:lstStyle/>
          <a:p>
            <a:pPr algn="just">
              <a:lnSpc>
                <a:spcPts val="2239"/>
              </a:lnSpc>
            </a:pPr>
            <a:r>
              <a:rPr lang="en-US" sz="1599">
                <a:solidFill>
                  <a:srgbClr val="000000"/>
                </a:solidFill>
                <a:latin typeface="Poppins"/>
                <a:ea typeface="Poppins"/>
                <a:cs typeface="Poppins"/>
                <a:sym typeface="Poppins"/>
              </a:rPr>
              <a:t>The dataset sourced from Rakamin contains table information on orders, product categories, products, and customers across various countries from January 1, 2020, to December 31, 2021. It comprises 339 rows and 22 columns, derived from the combination of four tables. As part of a business intelligence analysis, this dataset is utilized to assess the company's performance through a case study involving five challenges.</a:t>
            </a:r>
          </a:p>
          <a:p>
            <a:pPr algn="just" marL="0" indent="0" lvl="0">
              <a:lnSpc>
                <a:spcPts val="223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142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010930"/>
            <a:ext cx="17714041" cy="7404108"/>
          </a:xfrm>
          <a:custGeom>
            <a:avLst/>
            <a:gdLst/>
            <a:ahLst/>
            <a:cxnLst/>
            <a:rect r="r" b="b" t="t" l="l"/>
            <a:pathLst>
              <a:path h="7404108" w="17714041">
                <a:moveTo>
                  <a:pt x="0" y="0"/>
                </a:moveTo>
                <a:lnTo>
                  <a:pt x="17714041" y="0"/>
                </a:lnTo>
                <a:lnTo>
                  <a:pt x="17714041" y="7404108"/>
                </a:lnTo>
                <a:lnTo>
                  <a:pt x="0" y="7404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94026" y="2700508"/>
            <a:ext cx="8094654" cy="5310422"/>
            <a:chOff x="0" y="0"/>
            <a:chExt cx="1968812" cy="1291621"/>
          </a:xfrm>
        </p:grpSpPr>
        <p:sp>
          <p:nvSpPr>
            <p:cNvPr name="Freeform 4" id="4"/>
            <p:cNvSpPr/>
            <p:nvPr/>
          </p:nvSpPr>
          <p:spPr>
            <a:xfrm flipH="false" flipV="false" rot="0">
              <a:off x="0" y="0"/>
              <a:ext cx="1968812" cy="1291621"/>
            </a:xfrm>
            <a:custGeom>
              <a:avLst/>
              <a:gdLst/>
              <a:ahLst/>
              <a:cxnLst/>
              <a:rect r="r" b="b" t="t" l="l"/>
              <a:pathLst>
                <a:path h="1291621" w="1968812">
                  <a:moveTo>
                    <a:pt x="21041" y="0"/>
                  </a:moveTo>
                  <a:lnTo>
                    <a:pt x="1947771" y="0"/>
                  </a:lnTo>
                  <a:cubicBezTo>
                    <a:pt x="1959392" y="0"/>
                    <a:pt x="1968812" y="9421"/>
                    <a:pt x="1968812" y="21041"/>
                  </a:cubicBezTo>
                  <a:lnTo>
                    <a:pt x="1968812" y="1270580"/>
                  </a:lnTo>
                  <a:cubicBezTo>
                    <a:pt x="1968812" y="1282200"/>
                    <a:pt x="1959392" y="1291621"/>
                    <a:pt x="1947771" y="1291621"/>
                  </a:cubicBezTo>
                  <a:lnTo>
                    <a:pt x="21041" y="1291621"/>
                  </a:lnTo>
                  <a:cubicBezTo>
                    <a:pt x="9421" y="1291621"/>
                    <a:pt x="0" y="1282200"/>
                    <a:pt x="0" y="1270580"/>
                  </a:cubicBezTo>
                  <a:lnTo>
                    <a:pt x="0" y="21041"/>
                  </a:lnTo>
                  <a:cubicBezTo>
                    <a:pt x="0" y="9421"/>
                    <a:pt x="9421" y="0"/>
                    <a:pt x="21041" y="0"/>
                  </a:cubicBezTo>
                  <a:close/>
                </a:path>
              </a:pathLst>
            </a:custGeom>
            <a:gradFill rotWithShape="true">
              <a:gsLst>
                <a:gs pos="0">
                  <a:srgbClr val="0B4972">
                    <a:alpha val="100000"/>
                  </a:srgbClr>
                </a:gs>
                <a:gs pos="100000">
                  <a:srgbClr val="001627">
                    <a:alpha val="0"/>
                  </a:srgbClr>
                </a:gs>
              </a:gsLst>
              <a:lin ang="2700000"/>
            </a:gradFill>
            <a:ln w="19050" cap="rnd">
              <a:solidFill>
                <a:srgbClr val="2D8BBA"/>
              </a:solidFill>
              <a:prstDash val="solid"/>
              <a:round/>
            </a:ln>
          </p:spPr>
        </p:sp>
        <p:sp>
          <p:nvSpPr>
            <p:cNvPr name="TextBox 5" id="5"/>
            <p:cNvSpPr txBox="true"/>
            <p:nvPr/>
          </p:nvSpPr>
          <p:spPr>
            <a:xfrm>
              <a:off x="0" y="-66675"/>
              <a:ext cx="1968812" cy="1358296"/>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887583" y="5963031"/>
            <a:ext cx="7522655" cy="1513934"/>
          </a:xfrm>
          <a:custGeom>
            <a:avLst/>
            <a:gdLst/>
            <a:ahLst/>
            <a:cxnLst/>
            <a:rect r="r" b="b" t="t" l="l"/>
            <a:pathLst>
              <a:path h="1513934" w="7522655">
                <a:moveTo>
                  <a:pt x="0" y="0"/>
                </a:moveTo>
                <a:lnTo>
                  <a:pt x="7522655" y="0"/>
                </a:lnTo>
                <a:lnTo>
                  <a:pt x="7522655" y="1513934"/>
                </a:lnTo>
                <a:lnTo>
                  <a:pt x="0" y="1513934"/>
                </a:lnTo>
                <a:lnTo>
                  <a:pt x="0" y="0"/>
                </a:lnTo>
                <a:close/>
              </a:path>
            </a:pathLst>
          </a:custGeom>
          <a:blipFill>
            <a:blip r:embed="rId4"/>
            <a:stretch>
              <a:fillRect l="0" t="0" r="0" b="0"/>
            </a:stretch>
          </a:blipFill>
        </p:spPr>
      </p:sp>
      <p:sp>
        <p:nvSpPr>
          <p:cNvPr name="Freeform 7" id="7"/>
          <p:cNvSpPr/>
          <p:nvPr/>
        </p:nvSpPr>
        <p:spPr>
          <a:xfrm flipH="false" flipV="false" rot="0">
            <a:off x="1887583" y="3066765"/>
            <a:ext cx="7522655" cy="2811592"/>
          </a:xfrm>
          <a:custGeom>
            <a:avLst/>
            <a:gdLst/>
            <a:ahLst/>
            <a:cxnLst/>
            <a:rect r="r" b="b" t="t" l="l"/>
            <a:pathLst>
              <a:path h="2811592" w="7522655">
                <a:moveTo>
                  <a:pt x="0" y="0"/>
                </a:moveTo>
                <a:lnTo>
                  <a:pt x="7522655" y="0"/>
                </a:lnTo>
                <a:lnTo>
                  <a:pt x="7522655" y="2811593"/>
                </a:lnTo>
                <a:lnTo>
                  <a:pt x="0" y="2811593"/>
                </a:lnTo>
                <a:lnTo>
                  <a:pt x="0" y="0"/>
                </a:lnTo>
                <a:close/>
              </a:path>
            </a:pathLst>
          </a:custGeom>
          <a:blipFill>
            <a:blip r:embed="rId5"/>
            <a:stretch>
              <a:fillRect l="0" t="0" r="0" b="0"/>
            </a:stretch>
          </a:blipFill>
        </p:spPr>
      </p:sp>
      <p:grpSp>
        <p:nvGrpSpPr>
          <p:cNvPr name="Group 8" id="8"/>
          <p:cNvGrpSpPr/>
          <p:nvPr/>
        </p:nvGrpSpPr>
        <p:grpSpPr>
          <a:xfrm rot="0">
            <a:off x="-351675" y="-237050"/>
            <a:ext cx="1380375" cy="10755900"/>
            <a:chOff x="0" y="0"/>
            <a:chExt cx="363555" cy="2832830"/>
          </a:xfrm>
        </p:grpSpPr>
        <p:sp>
          <p:nvSpPr>
            <p:cNvPr name="Freeform 9" id="9"/>
            <p:cNvSpPr/>
            <p:nvPr/>
          </p:nvSpPr>
          <p:spPr>
            <a:xfrm flipH="false" flipV="false" rot="0">
              <a:off x="0" y="0"/>
              <a:ext cx="363555" cy="2832830"/>
            </a:xfrm>
            <a:custGeom>
              <a:avLst/>
              <a:gdLst/>
              <a:ahLst/>
              <a:cxnLst/>
              <a:rect r="r" b="b" t="t" l="l"/>
              <a:pathLst>
                <a:path h="2832830" w="363555">
                  <a:moveTo>
                    <a:pt x="0" y="0"/>
                  </a:moveTo>
                  <a:lnTo>
                    <a:pt x="363555" y="0"/>
                  </a:lnTo>
                  <a:lnTo>
                    <a:pt x="363555" y="2832830"/>
                  </a:lnTo>
                  <a:lnTo>
                    <a:pt x="0" y="2832830"/>
                  </a:lnTo>
                  <a:close/>
                </a:path>
              </a:pathLst>
            </a:custGeom>
            <a:gradFill rotWithShape="true">
              <a:gsLst>
                <a:gs pos="0">
                  <a:srgbClr val="001627">
                    <a:alpha val="0"/>
                  </a:srgbClr>
                </a:gs>
                <a:gs pos="100000">
                  <a:srgbClr val="0B4972">
                    <a:alpha val="100000"/>
                  </a:srgbClr>
                </a:gs>
              </a:gsLst>
              <a:lin ang="5400000"/>
            </a:gradFill>
          </p:spPr>
        </p:sp>
        <p:sp>
          <p:nvSpPr>
            <p:cNvPr name="TextBox 10" id="10"/>
            <p:cNvSpPr txBox="true"/>
            <p:nvPr/>
          </p:nvSpPr>
          <p:spPr>
            <a:xfrm>
              <a:off x="0" y="-66675"/>
              <a:ext cx="363555" cy="289950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5400000">
            <a:off x="-3284058" y="5694731"/>
            <a:ext cx="7471086" cy="48387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Poppins"/>
                <a:ea typeface="Poppins"/>
                <a:cs typeface="Poppins"/>
                <a:sym typeface="Poppins"/>
              </a:rPr>
              <a:t>Challange 1 : Determine the Primary Key</a:t>
            </a:r>
          </a:p>
        </p:txBody>
      </p:sp>
      <p:sp>
        <p:nvSpPr>
          <p:cNvPr name="TextBox 12" id="12"/>
          <p:cNvSpPr txBox="true"/>
          <p:nvPr/>
        </p:nvSpPr>
        <p:spPr>
          <a:xfrm rot="0">
            <a:off x="12180599" y="660400"/>
            <a:ext cx="1362760"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3" id="13"/>
          <p:cNvSpPr txBox="true"/>
          <p:nvPr/>
        </p:nvSpPr>
        <p:spPr>
          <a:xfrm rot="0">
            <a:off x="14218447"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ABOUT US</a:t>
            </a:r>
          </a:p>
        </p:txBody>
      </p:sp>
      <p:sp>
        <p:nvSpPr>
          <p:cNvPr name="TextBox 14" id="14"/>
          <p:cNvSpPr txBox="true"/>
          <p:nvPr/>
        </p:nvSpPr>
        <p:spPr>
          <a:xfrm rot="0">
            <a:off x="16257020" y="660400"/>
            <a:ext cx="136276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MORE</a:t>
            </a:r>
          </a:p>
        </p:txBody>
      </p:sp>
      <p:sp>
        <p:nvSpPr>
          <p:cNvPr name="TextBox 15" id="15"/>
          <p:cNvSpPr txBox="true"/>
          <p:nvPr/>
        </p:nvSpPr>
        <p:spPr>
          <a:xfrm rot="0">
            <a:off x="1815773" y="660400"/>
            <a:ext cx="8043253" cy="1682115"/>
          </a:xfrm>
          <a:prstGeom prst="rect">
            <a:avLst/>
          </a:prstGeom>
        </p:spPr>
        <p:txBody>
          <a:bodyPr anchor="t" rtlCol="false" tIns="0" lIns="0" bIns="0" rIns="0">
            <a:spAutoFit/>
          </a:bodyPr>
          <a:lstStyle/>
          <a:p>
            <a:pPr algn="just" marL="0" indent="0" lvl="0">
              <a:lnSpc>
                <a:spcPts val="3359"/>
              </a:lnSpc>
              <a:spcBef>
                <a:spcPct val="0"/>
              </a:spcBef>
            </a:pPr>
            <a:r>
              <a:rPr lang="en-US" sz="2400">
                <a:solidFill>
                  <a:srgbClr val="FFFFFF"/>
                </a:solidFill>
                <a:latin typeface="Poppins"/>
                <a:ea typeface="Poppins"/>
                <a:cs typeface="Poppins"/>
                <a:sym typeface="Poppins"/>
              </a:rPr>
              <a:t>To determine the uniqueness of each attribute in a table, use the following SQL query to calculate the number of unique values and the total number of records:</a:t>
            </a:r>
          </a:p>
        </p:txBody>
      </p:sp>
      <p:sp>
        <p:nvSpPr>
          <p:cNvPr name="TextBox 16" id="16"/>
          <p:cNvSpPr txBox="true"/>
          <p:nvPr/>
        </p:nvSpPr>
        <p:spPr>
          <a:xfrm rot="0">
            <a:off x="10196821" y="5811683"/>
            <a:ext cx="7650518" cy="1263015"/>
          </a:xfrm>
          <a:prstGeom prst="rect">
            <a:avLst/>
          </a:prstGeom>
        </p:spPr>
        <p:txBody>
          <a:bodyPr anchor="t" rtlCol="false" tIns="0" lIns="0" bIns="0" rIns="0">
            <a:spAutoFit/>
          </a:bodyPr>
          <a:lstStyle/>
          <a:p>
            <a:pPr algn="just" marL="0" indent="0" lvl="0">
              <a:lnSpc>
                <a:spcPts val="3359"/>
              </a:lnSpc>
              <a:spcBef>
                <a:spcPct val="0"/>
              </a:spcBef>
            </a:pPr>
            <a:r>
              <a:rPr lang="en-US" sz="2400">
                <a:solidFill>
                  <a:srgbClr val="FFFFFF"/>
                </a:solidFill>
                <a:latin typeface="Poppins"/>
                <a:ea typeface="Poppins"/>
                <a:cs typeface="Poppins"/>
                <a:sym typeface="Poppins"/>
              </a:rPr>
              <a:t>If the number of unique values is equal to the total number of records, then the attribute can be considered as a Primary Key.</a:t>
            </a:r>
          </a:p>
        </p:txBody>
      </p:sp>
      <p:sp>
        <p:nvSpPr>
          <p:cNvPr name="TextBox 17" id="17"/>
          <p:cNvSpPr txBox="true"/>
          <p:nvPr/>
        </p:nvSpPr>
        <p:spPr>
          <a:xfrm rot="0">
            <a:off x="10247670" y="3019450"/>
            <a:ext cx="7052680" cy="2975498"/>
          </a:xfrm>
          <a:prstGeom prst="rect">
            <a:avLst/>
          </a:prstGeom>
        </p:spPr>
        <p:txBody>
          <a:bodyPr anchor="t" rtlCol="false" tIns="0" lIns="0" bIns="0" rIns="0">
            <a:spAutoFit/>
          </a:bodyPr>
          <a:lstStyle/>
          <a:p>
            <a:pPr algn="just" marL="454345" indent="-227173" lvl="1">
              <a:lnSpc>
                <a:spcPts val="2946"/>
              </a:lnSpc>
              <a:buFont typeface="Arial"/>
              <a:buChar char="•"/>
            </a:pPr>
            <a:r>
              <a:rPr lang="en-US" b="true" sz="2104">
                <a:solidFill>
                  <a:srgbClr val="FFFFFF"/>
                </a:solidFill>
                <a:latin typeface="Poppins Bold"/>
                <a:ea typeface="Poppins Bold"/>
                <a:cs typeface="Poppins Bold"/>
                <a:sym typeface="Poppins Bold"/>
              </a:rPr>
              <a:t>CustomerID</a:t>
            </a:r>
            <a:r>
              <a:rPr lang="en-US" sz="2104">
                <a:solidFill>
                  <a:srgbClr val="FFFFFF"/>
                </a:solidFill>
                <a:latin typeface="Poppins"/>
                <a:ea typeface="Poppins"/>
                <a:cs typeface="Poppins"/>
                <a:sym typeface="Poppins"/>
              </a:rPr>
              <a:t> is the Primary Key for the Customers table.</a:t>
            </a:r>
          </a:p>
          <a:p>
            <a:pPr algn="just" marL="454345" indent="-227173" lvl="1">
              <a:lnSpc>
                <a:spcPts val="2946"/>
              </a:lnSpc>
              <a:buFont typeface="Arial"/>
              <a:buChar char="•"/>
            </a:pPr>
            <a:r>
              <a:rPr lang="en-US" b="true" sz="2104">
                <a:solidFill>
                  <a:srgbClr val="FFFFFF"/>
                </a:solidFill>
                <a:latin typeface="Poppins Bold"/>
                <a:ea typeface="Poppins Bold"/>
                <a:cs typeface="Poppins Bold"/>
                <a:sym typeface="Poppins Bold"/>
              </a:rPr>
              <a:t>ProdNumbe</a:t>
            </a:r>
            <a:r>
              <a:rPr lang="en-US" sz="2104">
                <a:solidFill>
                  <a:srgbClr val="FFFFFF"/>
                </a:solidFill>
                <a:latin typeface="Poppins"/>
                <a:ea typeface="Poppins"/>
                <a:cs typeface="Poppins"/>
                <a:sym typeface="Poppins"/>
              </a:rPr>
              <a:t>r is the Primary Key for the Products table.</a:t>
            </a:r>
          </a:p>
          <a:p>
            <a:pPr algn="just" marL="454345" indent="-227173" lvl="1">
              <a:lnSpc>
                <a:spcPts val="2946"/>
              </a:lnSpc>
              <a:buFont typeface="Arial"/>
              <a:buChar char="•"/>
            </a:pPr>
            <a:r>
              <a:rPr lang="en-US" b="true" sz="2104">
                <a:solidFill>
                  <a:srgbClr val="FFFFFF"/>
                </a:solidFill>
                <a:latin typeface="Poppins Bold"/>
                <a:ea typeface="Poppins Bold"/>
                <a:cs typeface="Poppins Bold"/>
                <a:sym typeface="Poppins Bold"/>
              </a:rPr>
              <a:t>OrderID</a:t>
            </a:r>
            <a:r>
              <a:rPr lang="en-US" sz="2104">
                <a:solidFill>
                  <a:srgbClr val="FFFFFF"/>
                </a:solidFill>
                <a:latin typeface="Poppins"/>
                <a:ea typeface="Poppins"/>
                <a:cs typeface="Poppins"/>
                <a:sym typeface="Poppins"/>
              </a:rPr>
              <a:t> is the Primary Key for the Orders table.</a:t>
            </a:r>
          </a:p>
          <a:p>
            <a:pPr algn="just" marL="454345" indent="-227173" lvl="1">
              <a:lnSpc>
                <a:spcPts val="2946"/>
              </a:lnSpc>
              <a:spcBef>
                <a:spcPct val="0"/>
              </a:spcBef>
              <a:buFont typeface="Arial"/>
              <a:buChar char="•"/>
            </a:pPr>
            <a:r>
              <a:rPr lang="en-US" b="true" sz="2104">
                <a:solidFill>
                  <a:srgbClr val="FFFFFF"/>
                </a:solidFill>
                <a:latin typeface="Poppins Bold"/>
                <a:ea typeface="Poppins Bold"/>
                <a:cs typeface="Poppins Bold"/>
                <a:sym typeface="Poppins Bold"/>
              </a:rPr>
              <a:t>CategoryID</a:t>
            </a:r>
            <a:r>
              <a:rPr lang="en-US" sz="2104">
                <a:solidFill>
                  <a:srgbClr val="FFFFFF"/>
                </a:solidFill>
                <a:latin typeface="Poppins"/>
                <a:ea typeface="Poppins"/>
                <a:cs typeface="Poppins"/>
                <a:sym typeface="Poppins"/>
              </a:rPr>
              <a:t> is the Primary Key for the ProductCategory table.</a:t>
            </a:r>
          </a:p>
          <a:p>
            <a:pPr algn="just" marL="0" indent="0" lvl="0">
              <a:lnSpc>
                <a:spcPts val="2946"/>
              </a:lnSpc>
              <a:spcBef>
                <a:spcPct val="0"/>
              </a:spcBef>
            </a:pPr>
          </a:p>
        </p:txBody>
      </p:sp>
      <p:sp>
        <p:nvSpPr>
          <p:cNvPr name="TextBox 18" id="18"/>
          <p:cNvSpPr txBox="true"/>
          <p:nvPr/>
        </p:nvSpPr>
        <p:spPr>
          <a:xfrm rot="0">
            <a:off x="14941461" y="7944255"/>
            <a:ext cx="2905878" cy="424815"/>
          </a:xfrm>
          <a:prstGeom prst="rect">
            <a:avLst/>
          </a:prstGeom>
        </p:spPr>
        <p:txBody>
          <a:bodyPr anchor="t" rtlCol="false" tIns="0" lIns="0" bIns="0" rIns="0">
            <a:spAutoFit/>
          </a:bodyPr>
          <a:lstStyle/>
          <a:p>
            <a:pPr algn="just" marL="0" indent="0" lvl="0">
              <a:lnSpc>
                <a:spcPts val="3359"/>
              </a:lnSpc>
              <a:spcBef>
                <a:spcPct val="0"/>
              </a:spcBef>
            </a:pPr>
            <a:r>
              <a:rPr lang="en-US" sz="2400" u="sng">
                <a:solidFill>
                  <a:srgbClr val="FFFFFF"/>
                </a:solidFill>
                <a:latin typeface="Poppins"/>
                <a:ea typeface="Poppins"/>
                <a:cs typeface="Poppins"/>
                <a:sym typeface="Poppins"/>
                <a:hlinkClick r:id="rId6" tooltip="https://console.cloud.google.com/bigquery?sq=86934796977:2ab8f7dc73784ccc97f6e30813a7b217"/>
              </a:rPr>
              <a:t>Check here to see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DAGh86i0Xy4</dc:identifier>
  <dcterms:modified xsi:type="dcterms:W3CDTF">2011-08-01T06:04:30Z</dcterms:modified>
  <cp:revision>1</cp:revision>
  <dc:title>FinalTask_BankMuamalat_BI Analyst_Wulan Nur Widyawati</dc:title>
</cp:coreProperties>
</file>